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463" r:id="rId2"/>
    <p:sldId id="432" r:id="rId3"/>
    <p:sldId id="482" r:id="rId4"/>
    <p:sldId id="476" r:id="rId5"/>
    <p:sldId id="464" r:id="rId6"/>
    <p:sldId id="466" r:id="rId7"/>
    <p:sldId id="512" r:id="rId8"/>
    <p:sldId id="517" r:id="rId9"/>
    <p:sldId id="468" r:id="rId10"/>
    <p:sldId id="514" r:id="rId11"/>
    <p:sldId id="483" r:id="rId12"/>
    <p:sldId id="484" r:id="rId13"/>
    <p:sldId id="513" r:id="rId14"/>
    <p:sldId id="485" r:id="rId15"/>
    <p:sldId id="486" r:id="rId16"/>
    <p:sldId id="487" r:id="rId17"/>
    <p:sldId id="522" r:id="rId18"/>
    <p:sldId id="523" r:id="rId19"/>
    <p:sldId id="524" r:id="rId20"/>
    <p:sldId id="489" r:id="rId21"/>
    <p:sldId id="488" r:id="rId22"/>
    <p:sldId id="490" r:id="rId23"/>
    <p:sldId id="491" r:id="rId24"/>
    <p:sldId id="492" r:id="rId25"/>
    <p:sldId id="493" r:id="rId26"/>
    <p:sldId id="521" r:id="rId27"/>
    <p:sldId id="516" r:id="rId28"/>
    <p:sldId id="519" r:id="rId29"/>
    <p:sldId id="518" r:id="rId30"/>
    <p:sldId id="508" r:id="rId31"/>
    <p:sldId id="511" r:id="rId32"/>
    <p:sldId id="477" r:id="rId33"/>
    <p:sldId id="433" r:id="rId34"/>
    <p:sldId id="503" r:id="rId35"/>
    <p:sldId id="504" r:id="rId36"/>
    <p:sldId id="509" r:id="rId37"/>
    <p:sldId id="494" r:id="rId38"/>
    <p:sldId id="495" r:id="rId39"/>
    <p:sldId id="497" r:id="rId40"/>
    <p:sldId id="498" r:id="rId41"/>
    <p:sldId id="499" r:id="rId42"/>
    <p:sldId id="500" r:id="rId43"/>
    <p:sldId id="501" r:id="rId44"/>
    <p:sldId id="502" r:id="rId45"/>
    <p:sldId id="506" r:id="rId46"/>
  </p:sldIdLst>
  <p:sldSz cx="9906000" cy="6858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pos="6068">
          <p15:clr>
            <a:srgbClr val="A4A3A4"/>
          </p15:clr>
        </p15:guide>
        <p15:guide id="4" pos="308">
          <p15:clr>
            <a:srgbClr val="A4A3A4"/>
          </p15:clr>
        </p15:guide>
        <p15:guide id="5" pos="5932">
          <p15:clr>
            <a:srgbClr val="A4A3A4"/>
          </p15:clr>
        </p15:guide>
        <p15:guide id="6" pos="50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7" userDrawn="1">
          <p15:clr>
            <a:srgbClr val="A4A3A4"/>
          </p15:clr>
        </p15:guide>
        <p15:guide id="2" pos="2162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1D1D"/>
    <a:srgbClr val="FC1818"/>
    <a:srgbClr val="FF99CC"/>
    <a:srgbClr val="F57359"/>
    <a:srgbClr val="000000"/>
    <a:srgbClr val="FEEADA"/>
    <a:srgbClr val="FDE2CB"/>
    <a:srgbClr val="F79646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6C5915-66B7-4CC6-8F53-3FAFB98FC0D7}" v="1" dt="2024-02-08T02:59:49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9" autoAdjust="0"/>
    <p:restoredTop sz="99820" autoAdjust="0"/>
  </p:normalViewPr>
  <p:slideViewPr>
    <p:cSldViewPr showGuides="1">
      <p:cViewPr varScale="1">
        <p:scale>
          <a:sx n="85" d="100"/>
          <a:sy n="85" d="100"/>
        </p:scale>
        <p:origin x="1426" y="72"/>
      </p:cViewPr>
      <p:guideLst>
        <p:guide orient="horz" pos="3566"/>
        <p:guide orient="horz" pos="935"/>
        <p:guide pos="6068"/>
        <p:guide pos="308"/>
        <p:guide pos="5932"/>
        <p:guide pos="50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howGuides="1">
      <p:cViewPr varScale="1">
        <p:scale>
          <a:sx n="72" d="100"/>
          <a:sy n="72" d="100"/>
        </p:scale>
        <p:origin x="-2982" y="-102"/>
      </p:cViewPr>
      <p:guideLst>
        <p:guide orient="horz" pos="3147"/>
        <p:guide pos="2162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ung Duk Ko" userId="9fc98e9f7b9a0c83" providerId="LiveId" clId="{5D6C5915-66B7-4CC6-8F53-3FAFB98FC0D7}"/>
    <pc:docChg chg="modNotesMaster modHandout">
      <pc:chgData name="kyung Duk Ko" userId="9fc98e9f7b9a0c83" providerId="LiveId" clId="{5D6C5915-66B7-4CC6-8F53-3FAFB98FC0D7}" dt="2024-02-08T02:59:49.929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2946289" cy="496726"/>
          </a:xfrm>
          <a:prstGeom prst="rect">
            <a:avLst/>
          </a:prstGeom>
        </p:spPr>
        <p:txBody>
          <a:bodyPr vert="horz" lIns="90658" tIns="45329" rIns="90658" bIns="4532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819" y="6"/>
            <a:ext cx="2946289" cy="496726"/>
          </a:xfrm>
          <a:prstGeom prst="rect">
            <a:avLst/>
          </a:prstGeom>
        </p:spPr>
        <p:txBody>
          <a:bodyPr vert="horz" lIns="90658" tIns="45329" rIns="90658" bIns="45329" rtlCol="0"/>
          <a:lstStyle>
            <a:lvl1pPr algn="r">
              <a:defRPr sz="1200"/>
            </a:lvl1pPr>
          </a:lstStyle>
          <a:p>
            <a:fld id="{7BB29B01-DC8A-4943-9B69-24B1559CC1B2}" type="datetimeFigureOut">
              <a:rPr lang="ko-KR" altLang="en-US" smtClean="0"/>
              <a:pPr/>
              <a:t>2024-02-08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3" y="9428337"/>
            <a:ext cx="2946289" cy="496725"/>
          </a:xfrm>
          <a:prstGeom prst="rect">
            <a:avLst/>
          </a:prstGeom>
        </p:spPr>
        <p:txBody>
          <a:bodyPr vert="horz" lIns="90658" tIns="45329" rIns="90658" bIns="4532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819" y="9428337"/>
            <a:ext cx="2946289" cy="496725"/>
          </a:xfrm>
          <a:prstGeom prst="rect">
            <a:avLst/>
          </a:prstGeom>
        </p:spPr>
        <p:txBody>
          <a:bodyPr vert="horz" lIns="90658" tIns="45329" rIns="90658" bIns="45329" rtlCol="0" anchor="b"/>
          <a:lstStyle>
            <a:lvl1pPr algn="r">
              <a:defRPr sz="1200"/>
            </a:lvl1pPr>
          </a:lstStyle>
          <a:p>
            <a:fld id="{D396996B-5BBE-4F62-BF70-E545FC8354D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2668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2945659" cy="496332"/>
          </a:xfrm>
          <a:prstGeom prst="rect">
            <a:avLst/>
          </a:prstGeom>
        </p:spPr>
        <p:txBody>
          <a:bodyPr vert="horz" lIns="91393" tIns="45698" rIns="91393" bIns="456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6332"/>
          </a:xfrm>
          <a:prstGeom prst="rect">
            <a:avLst/>
          </a:prstGeom>
        </p:spPr>
        <p:txBody>
          <a:bodyPr vert="horz" lIns="91393" tIns="45698" rIns="91393" bIns="45698" rtlCol="0"/>
          <a:lstStyle>
            <a:lvl1pPr algn="r">
              <a:defRPr sz="1200"/>
            </a:lvl1pPr>
          </a:lstStyle>
          <a:p>
            <a:fld id="{11E21127-791D-435D-8D8C-931829E44FFD}" type="datetimeFigureOut">
              <a:rPr lang="ko-KR" altLang="en-US" smtClean="0"/>
              <a:pPr/>
              <a:t>2024-02-08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3" tIns="45698" rIns="91393" bIns="4569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9" y="4715160"/>
            <a:ext cx="5438140" cy="4466986"/>
          </a:xfrm>
          <a:prstGeom prst="rect">
            <a:avLst/>
          </a:prstGeom>
        </p:spPr>
        <p:txBody>
          <a:bodyPr vert="horz" lIns="91393" tIns="45698" rIns="91393" bIns="45698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7" y="9428586"/>
            <a:ext cx="2945659" cy="496332"/>
          </a:xfrm>
          <a:prstGeom prst="rect">
            <a:avLst/>
          </a:prstGeom>
        </p:spPr>
        <p:txBody>
          <a:bodyPr vert="horz" lIns="91393" tIns="45698" rIns="91393" bIns="456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9" y="9428586"/>
            <a:ext cx="2945659" cy="496332"/>
          </a:xfrm>
          <a:prstGeom prst="rect">
            <a:avLst/>
          </a:prstGeom>
        </p:spPr>
        <p:txBody>
          <a:bodyPr vert="horz" lIns="91393" tIns="45698" rIns="91393" bIns="45698" rtlCol="0" anchor="b"/>
          <a:lstStyle>
            <a:lvl1pPr algn="r">
              <a:defRPr sz="1200"/>
            </a:lvl1pPr>
          </a:lstStyle>
          <a:p>
            <a:fld id="{407381AA-7B8F-4622-8CC1-9C60847E15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3610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93160" y="2130426"/>
            <a:ext cx="3239790" cy="14700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952999" y="5445224"/>
            <a:ext cx="4674689" cy="124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9544" cy="2424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276872"/>
            <a:ext cx="9909544" cy="434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5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446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376" y="101758"/>
            <a:ext cx="1517907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85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376" y="101758"/>
            <a:ext cx="1517907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3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376" y="101758"/>
            <a:ext cx="1517907" cy="30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08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2828" y="21098"/>
            <a:ext cx="3096344" cy="559594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0105"/>
            <a:ext cx="9934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64475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0416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제목 슬라이드"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200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2830" y="276223"/>
            <a:ext cx="3096344" cy="304469"/>
          </a:xfrm>
        </p:spPr>
        <p:txBody>
          <a:bodyPr>
            <a:noAutofit/>
          </a:bodyPr>
          <a:lstStyle>
            <a:lvl1pPr>
              <a:defRPr sz="1138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651993"/>
            <a:ext cx="9934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F80BA75-FF92-C1DF-2FC3-098EACA785B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7077" y="914791"/>
            <a:ext cx="9251847" cy="45781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2860327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289" y="6592186"/>
            <a:ext cx="9909833" cy="26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421134"/>
            <a:ext cx="9099418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909941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283318" y="6597650"/>
            <a:ext cx="2311400" cy="260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|  </a:t>
            </a:r>
            <a:fld id="{A89FDC5B-DB83-4147-8740-46F4B63E103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0452" y="6588323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err="1">
                <a:solidFill>
                  <a:schemeClr val="bg1"/>
                </a:solidFill>
                <a:latin typeface="+mj-lt"/>
                <a:ea typeface="맑은 고딕" pitchFamily="50" charset="-127"/>
              </a:rPr>
              <a:t>와글미디어</a:t>
            </a:r>
            <a:endParaRPr lang="ko-KR" altLang="en-US" sz="1100" dirty="0">
              <a:solidFill>
                <a:schemeClr val="bg1"/>
              </a:solidFill>
              <a:latin typeface="+mj-lt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429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tmp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EDU_CAST%20&#53945;&#51109;&#51216;_&#51116;&#54408;&#48156;&#54364;&#54924;&#51088;&#47308;%20SUMM.pptx" TargetMode="Externa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waglemedia.com/station%20&#51004;&#47196;%20&#46308;&#50612;&#44032;%20&#54644;&#45817;%20&#51648;&#49324;/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s://waglemedia.com/station%20&#51004;&#47196;%20&#46308;&#50612;&#44032;%20&#54644;&#45817;%20&#51648;&#49324;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xxxxx@gmail.com" TargetMode="External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aglemedia.com/ko/?u=WIBA5000050000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tmp"/><Relationship Id="rId4" Type="http://schemas.openxmlformats.org/officeDocument/2006/relationships/image" Target="../media/image21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0C90AED6-332C-BECB-EEF4-1EDA8194C26E}"/>
              </a:ext>
            </a:extLst>
          </p:cNvPr>
          <p:cNvSpPr/>
          <p:nvPr/>
        </p:nvSpPr>
        <p:spPr>
          <a:xfrm>
            <a:off x="4684867" y="-34738"/>
            <a:ext cx="5274945" cy="46158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011B055-C7D5-CDDC-3829-132A4385F541}"/>
              </a:ext>
            </a:extLst>
          </p:cNvPr>
          <p:cNvSpPr/>
          <p:nvPr/>
        </p:nvSpPr>
        <p:spPr>
          <a:xfrm>
            <a:off x="7838122" y="4294490"/>
            <a:ext cx="2067878" cy="1920572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2C6086B7-8522-CFA1-D6EC-247214A168B1}"/>
              </a:ext>
            </a:extLst>
          </p:cNvPr>
          <p:cNvSpPr/>
          <p:nvPr/>
        </p:nvSpPr>
        <p:spPr>
          <a:xfrm>
            <a:off x="0" y="0"/>
            <a:ext cx="732926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pic>
        <p:nvPicPr>
          <p:cNvPr id="4" name="그림 3" descr="연체동물, 실루엣이(가) 표시된 사진&#10;&#10;자동 생성된 설명">
            <a:extLst>
              <a:ext uri="{FF2B5EF4-FFF2-40B4-BE49-F238E27FC236}">
                <a16:creationId xmlns:a16="http://schemas.microsoft.com/office/drawing/2014/main" id="{68A79ECA-933C-08DF-E925-65FD7E718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4" y="2320050"/>
            <a:ext cx="7791995" cy="4522156"/>
          </a:xfrm>
          <a:prstGeom prst="rect">
            <a:avLst/>
          </a:prstGeom>
        </p:spPr>
      </p:pic>
      <p:pic>
        <p:nvPicPr>
          <p:cNvPr id="5" name="그림 4" descr="램프, 실루엣이(가) 표시된 사진&#10;&#10;자동 생성된 설명">
            <a:extLst>
              <a:ext uri="{FF2B5EF4-FFF2-40B4-BE49-F238E27FC236}">
                <a16:creationId xmlns:a16="http://schemas.microsoft.com/office/drawing/2014/main" id="{A9684AB4-A8A2-646D-8C83-C3AB6B6AE9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165" y="5712951"/>
            <a:ext cx="1413119" cy="9390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829BE5-581B-FA16-9581-04ABB5DE2DAD}"/>
              </a:ext>
            </a:extLst>
          </p:cNvPr>
          <p:cNvSpPr txBox="1"/>
          <p:nvPr/>
        </p:nvSpPr>
        <p:spPr>
          <a:xfrm>
            <a:off x="698279" y="2078870"/>
            <a:ext cx="7662886" cy="2118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CAST </a:t>
            </a:r>
            <a:r>
              <a:rPr lang="ko-KR" altLang="en-US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교육자료</a:t>
            </a:r>
            <a:endParaRPr lang="en-US" altLang="ko-KR" sz="4388" spc="-122" dirty="0">
              <a:solidFill>
                <a:schemeClr val="tx1">
                  <a:lumMod val="85000"/>
                  <a:lumOff val="15000"/>
                </a:schemeClr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en-US" altLang="ko-KR" sz="4388" spc="-12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C</a:t>
            </a:r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ar </a:t>
            </a:r>
            <a:r>
              <a:rPr lang="en-US" altLang="ko-KR" sz="4388" spc="-12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A</a:t>
            </a:r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I </a:t>
            </a:r>
            <a:r>
              <a:rPr lang="en-US" altLang="ko-KR" sz="4388" spc="-12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S</a:t>
            </a:r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mart </a:t>
            </a:r>
            <a:r>
              <a:rPr lang="en-US" altLang="ko-KR" sz="4388" spc="-122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T</a:t>
            </a:r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erminal)</a:t>
            </a:r>
          </a:p>
          <a:p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   - </a:t>
            </a:r>
            <a:r>
              <a:rPr lang="ko-KR" altLang="en-US" sz="4388" spc="-122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외부교육</a:t>
            </a:r>
            <a:r>
              <a:rPr lang="ko-KR" altLang="en-US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4388" spc="-122" dirty="0">
                <a:solidFill>
                  <a:schemeClr val="tx1">
                    <a:lumMod val="85000"/>
                    <a:lumOff val="15000"/>
                  </a:schemeClr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-  </a:t>
            </a:r>
            <a:endParaRPr lang="en-US" altLang="ko-KR" sz="2275" spc="-122" dirty="0">
              <a:solidFill>
                <a:schemeClr val="tx1">
                  <a:lumMod val="85000"/>
                  <a:lumOff val="15000"/>
                </a:schemeClr>
              </a:solidFill>
              <a:latin typeface="G마켓 산스 Light" panose="02000000000000000000" pitchFamily="50" charset="-127"/>
              <a:ea typeface="G마켓 산스 Light" panose="02000000000000000000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1A582672-EAFE-5849-E5E0-377FB6111E2E}"/>
              </a:ext>
            </a:extLst>
          </p:cNvPr>
          <p:cNvCxnSpPr>
            <a:cxnSpLocks/>
          </p:cNvCxnSpPr>
          <p:nvPr/>
        </p:nvCxnSpPr>
        <p:spPr>
          <a:xfrm>
            <a:off x="842077" y="1894500"/>
            <a:ext cx="305784" cy="0"/>
          </a:xfrm>
          <a:prstGeom prst="line">
            <a:avLst/>
          </a:prstGeom>
          <a:ln w="60325" cap="rnd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753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1489"/>
            <a:ext cx="9934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00472" y="121564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차량에 연결하기 </a:t>
            </a:r>
            <a:r>
              <a:rPr lang="en-US" altLang="ko-KR" b="1" dirty="0"/>
              <a:t>-</a:t>
            </a:r>
            <a:r>
              <a:rPr lang="ko-KR" altLang="en-US" b="1" dirty="0" err="1"/>
              <a:t>신형그랜져</a:t>
            </a:r>
            <a:r>
              <a:rPr lang="en-US" altLang="ko-KR" b="1" dirty="0"/>
              <a:t>(GN7)</a:t>
            </a:r>
            <a:r>
              <a:rPr lang="ko-KR" altLang="en-US" b="1" dirty="0"/>
              <a:t>등 연결이</a:t>
            </a:r>
            <a:r>
              <a:rPr lang="en-US" altLang="ko-KR" b="1" dirty="0"/>
              <a:t> </a:t>
            </a:r>
            <a:r>
              <a:rPr lang="ko-KR" altLang="en-US" b="1" dirty="0"/>
              <a:t>잘되지 않으면 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9464" y="653295"/>
            <a:ext cx="9635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err="1"/>
              <a:t>신형그랜져</a:t>
            </a:r>
            <a:r>
              <a:rPr lang="en-US" altLang="ko-KR" sz="1400" b="1" dirty="0"/>
              <a:t>GN7</a:t>
            </a:r>
            <a:r>
              <a:rPr lang="ko-KR" altLang="en-US" sz="1400" b="1" dirty="0"/>
              <a:t>을 포함한 </a:t>
            </a:r>
            <a:r>
              <a:rPr lang="en-US" altLang="ko-KR" sz="1400" b="1" dirty="0" err="1"/>
              <a:t>ccNC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플랫폼이 적용된 차량관련하여 차량과 </a:t>
            </a:r>
            <a:r>
              <a:rPr lang="en-US" altLang="ko-KR" sz="1400" b="1" dirty="0"/>
              <a:t>CAST</a:t>
            </a:r>
            <a:r>
              <a:rPr lang="ko-KR" altLang="en-US" sz="1400" b="1" dirty="0"/>
              <a:t>가 연결이 잘되지 않는 상황 발생이 보고</a:t>
            </a:r>
            <a:r>
              <a:rPr lang="en-US" altLang="ko-KR" sz="1400" b="1" dirty="0"/>
              <a:t>.</a:t>
            </a:r>
            <a:r>
              <a:rPr lang="ko-KR" altLang="en-US" sz="1400" b="1" dirty="0"/>
              <a:t> </a:t>
            </a:r>
            <a:endParaRPr lang="en-US" altLang="ko-KR" sz="1400" b="1" dirty="0"/>
          </a:p>
          <a:p>
            <a:r>
              <a:rPr lang="ko-KR" altLang="en-US" sz="1400" b="1" dirty="0"/>
              <a:t>연결과 관련하여 </a:t>
            </a:r>
            <a:r>
              <a:rPr lang="ko-KR" altLang="en-US" sz="1400" b="1" dirty="0" err="1"/>
              <a:t>차량네비</a:t>
            </a:r>
            <a:r>
              <a:rPr lang="en-US" altLang="ko-KR" sz="1400" b="1" dirty="0"/>
              <a:t>(AVN)</a:t>
            </a:r>
            <a:r>
              <a:rPr lang="ko-KR" altLang="en-US" sz="1400" b="1" dirty="0"/>
              <a:t>를 </a:t>
            </a:r>
            <a:r>
              <a:rPr lang="en-US" altLang="ko-KR" sz="1400" b="1" dirty="0"/>
              <a:t>reboot </a:t>
            </a:r>
            <a:r>
              <a:rPr lang="ko-KR" altLang="en-US" sz="1400" b="1" dirty="0"/>
              <a:t>하거나 </a:t>
            </a:r>
            <a:r>
              <a:rPr lang="en-US" altLang="ko-KR" sz="1400" b="1" dirty="0"/>
              <a:t>USB</a:t>
            </a:r>
            <a:r>
              <a:rPr lang="ko-KR" altLang="en-US" sz="1400" b="1" dirty="0"/>
              <a:t>를 </a:t>
            </a:r>
            <a:r>
              <a:rPr lang="en-US" altLang="ko-KR" sz="1400" b="1" dirty="0"/>
              <a:t>2</a:t>
            </a:r>
            <a:r>
              <a:rPr lang="ko-KR" altLang="en-US" sz="1400" b="1" dirty="0"/>
              <a:t>회 연결하거나 차량에 등록된 </a:t>
            </a:r>
            <a:r>
              <a:rPr lang="en-US" altLang="ko-KR" sz="1400" b="1" dirty="0"/>
              <a:t>CAST</a:t>
            </a:r>
            <a:r>
              <a:rPr lang="ko-KR" altLang="en-US" sz="1400" b="1" dirty="0"/>
              <a:t>를 삭제하고 </a:t>
            </a:r>
            <a:r>
              <a:rPr lang="ko-KR" altLang="en-US" sz="1400" b="1" dirty="0" err="1"/>
              <a:t>연결등</a:t>
            </a:r>
            <a:r>
              <a:rPr lang="ko-KR" altLang="en-US" sz="1400" b="1" dirty="0"/>
              <a:t> 시도 필요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4158" y="1957326"/>
            <a:ext cx="404613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 err="1"/>
              <a:t>ccNC</a:t>
            </a:r>
            <a:r>
              <a:rPr lang="en-US" altLang="ko-KR" sz="1050" b="1" dirty="0"/>
              <a:t> </a:t>
            </a:r>
            <a:r>
              <a:rPr lang="ko-KR" altLang="en-US" sz="1050" b="1" dirty="0"/>
              <a:t>플랫폼으로 바뀐 차량에 있어서 한번에 차량과 </a:t>
            </a:r>
            <a:r>
              <a:rPr lang="en-US" altLang="ko-KR" sz="1050" b="1" dirty="0"/>
              <a:t>CAST</a:t>
            </a:r>
            <a:r>
              <a:rPr lang="ko-KR" altLang="en-US" sz="1050" b="1" dirty="0"/>
              <a:t>가 연결되지 않고 아무 반응이 없는 차량이 존재 </a:t>
            </a:r>
            <a:endParaRPr lang="en-US" altLang="ko-KR" sz="1050" b="1" dirty="0"/>
          </a:p>
          <a:p>
            <a:endParaRPr lang="ko-KR" altLang="en-US" sz="1050" b="1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220142" y="1772547"/>
            <a:ext cx="4374429" cy="601305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922163" y="1412776"/>
            <a:ext cx="3650947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신형그랜져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GN7 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포함 연결이 잘되지 않음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20142" y="1412776"/>
            <a:ext cx="702021" cy="35977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이슈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4727539" y="1772547"/>
            <a:ext cx="5096978" cy="4507877"/>
          </a:xfrm>
          <a:prstGeom prst="roundRect">
            <a:avLst>
              <a:gd name="adj" fmla="val 3881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429559" y="1412776"/>
            <a:ext cx="4394957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USB </a:t>
            </a:r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뻇다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꼽기</a:t>
            </a:r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, AVN reboot, CAST </a:t>
            </a:r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삭제등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처리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727539" y="1412776"/>
            <a:ext cx="702021" cy="35977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처리 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8713" y="3232803"/>
            <a:ext cx="40461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err="1"/>
              <a:t>현기차의</a:t>
            </a:r>
            <a:r>
              <a:rPr lang="ko-KR" altLang="en-US" sz="1050" b="1" dirty="0"/>
              <a:t> 기종의 대부분 현재 </a:t>
            </a:r>
            <a:r>
              <a:rPr lang="en-US" altLang="ko-KR" sz="1050" b="1" dirty="0"/>
              <a:t>5</a:t>
            </a:r>
            <a:r>
              <a:rPr lang="ko-KR" altLang="en-US" sz="1050" b="1" dirty="0"/>
              <a:t>세대 </a:t>
            </a:r>
            <a:r>
              <a:rPr lang="en-US" altLang="ko-KR" sz="1050" b="1" dirty="0"/>
              <a:t>AVN </a:t>
            </a:r>
            <a:r>
              <a:rPr lang="ko-KR" altLang="en-US" sz="1050" b="1" dirty="0"/>
              <a:t>이 적용되며 </a:t>
            </a:r>
            <a:endParaRPr lang="en-US" altLang="ko-KR" sz="1050" b="1" dirty="0"/>
          </a:p>
          <a:p>
            <a:r>
              <a:rPr lang="ko-KR" altLang="en-US" sz="1050" b="1" dirty="0" err="1"/>
              <a:t>그랜져와</a:t>
            </a:r>
            <a:r>
              <a:rPr lang="ko-KR" altLang="en-US" sz="1050" b="1" dirty="0"/>
              <a:t> 같이 </a:t>
            </a:r>
            <a:r>
              <a:rPr lang="ko-KR" altLang="en-US" sz="1050" b="1" dirty="0" err="1"/>
              <a:t>현기차의</a:t>
            </a:r>
            <a:r>
              <a:rPr lang="ko-KR" altLang="en-US" sz="1050" b="1" dirty="0"/>
              <a:t> 상위 </a:t>
            </a:r>
            <a:r>
              <a:rPr lang="en-US" altLang="ko-KR" sz="1050" b="1" dirty="0"/>
              <a:t>TRIM(</a:t>
            </a:r>
            <a:r>
              <a:rPr lang="ko-KR" altLang="en-US" sz="1050" b="1" dirty="0"/>
              <a:t>제네시스제외</a:t>
            </a:r>
            <a:r>
              <a:rPr lang="en-US" altLang="ko-KR" sz="1050" b="1" dirty="0"/>
              <a:t>)</a:t>
            </a:r>
            <a:r>
              <a:rPr lang="ko-KR" altLang="en-US" sz="1050" b="1" dirty="0"/>
              <a:t>에서</a:t>
            </a:r>
            <a:r>
              <a:rPr lang="en-US" altLang="ko-KR" sz="1050" b="1" dirty="0"/>
              <a:t> </a:t>
            </a:r>
          </a:p>
          <a:p>
            <a:r>
              <a:rPr lang="en-US" altLang="ko-KR" sz="1050" b="1" dirty="0" err="1"/>
              <a:t>ccNC</a:t>
            </a:r>
            <a:r>
              <a:rPr lang="en-US" altLang="ko-KR" sz="1050" b="1" dirty="0"/>
              <a:t>(connected car Navigation Cockpit)  </a:t>
            </a:r>
            <a:r>
              <a:rPr lang="ko-KR" altLang="en-US" sz="1050" b="1" dirty="0" err="1"/>
              <a:t>플렛폼에서</a:t>
            </a:r>
            <a:endParaRPr lang="en-US" altLang="ko-KR" sz="1050" b="1" dirty="0"/>
          </a:p>
          <a:p>
            <a:endParaRPr lang="en-US" altLang="ko-KR" sz="1050" b="1" dirty="0"/>
          </a:p>
          <a:p>
            <a:r>
              <a:rPr lang="en-US" altLang="ko-KR" sz="1050" b="1" u="sng" dirty="0" err="1">
                <a:solidFill>
                  <a:srgbClr val="FF0000"/>
                </a:solidFill>
              </a:rPr>
              <a:t>Carplay</a:t>
            </a:r>
            <a:r>
              <a:rPr lang="en-US" altLang="ko-KR" sz="1050" b="1" u="sng" dirty="0">
                <a:solidFill>
                  <a:srgbClr val="FF0000"/>
                </a:solidFill>
              </a:rPr>
              <a:t> </a:t>
            </a:r>
            <a:r>
              <a:rPr lang="ko-KR" altLang="en-US" sz="1050" b="1" u="sng" dirty="0">
                <a:solidFill>
                  <a:srgbClr val="FF0000"/>
                </a:solidFill>
              </a:rPr>
              <a:t>나 </a:t>
            </a:r>
            <a:r>
              <a:rPr lang="en-US" altLang="ko-KR" sz="1050" b="1" u="sng" dirty="0">
                <a:solidFill>
                  <a:srgbClr val="FF0000"/>
                </a:solidFill>
              </a:rPr>
              <a:t>Android Auto Device </a:t>
            </a:r>
            <a:r>
              <a:rPr lang="ko-KR" altLang="en-US" sz="1050" b="1" u="sng" dirty="0">
                <a:solidFill>
                  <a:srgbClr val="FF0000"/>
                </a:solidFill>
              </a:rPr>
              <a:t>등의 장치를 </a:t>
            </a:r>
            <a:r>
              <a:rPr lang="ko-KR" altLang="en-US" sz="1050" b="1" u="sng" dirty="0" err="1">
                <a:solidFill>
                  <a:srgbClr val="FF0000"/>
                </a:solidFill>
              </a:rPr>
              <a:t>저장하는등</a:t>
            </a:r>
            <a:r>
              <a:rPr lang="ko-KR" altLang="en-US" sz="1050" b="1" u="sng" dirty="0">
                <a:solidFill>
                  <a:srgbClr val="FF0000"/>
                </a:solidFill>
              </a:rPr>
              <a:t> </a:t>
            </a:r>
            <a:endParaRPr lang="en-US" altLang="ko-KR" sz="1050" b="1" u="sng" dirty="0">
              <a:solidFill>
                <a:srgbClr val="FF0000"/>
              </a:solidFill>
            </a:endParaRPr>
          </a:p>
          <a:p>
            <a:r>
              <a:rPr lang="ko-KR" altLang="en-US" sz="1050" b="1" u="sng" dirty="0" err="1">
                <a:solidFill>
                  <a:srgbClr val="FF0000"/>
                </a:solidFill>
              </a:rPr>
              <a:t>기능추가로</a:t>
            </a:r>
            <a:r>
              <a:rPr lang="ko-KR" altLang="en-US" sz="1050" b="1" u="sng" dirty="0">
                <a:solidFill>
                  <a:srgbClr val="FF0000"/>
                </a:solidFill>
              </a:rPr>
              <a:t> 인한 </a:t>
            </a:r>
            <a:r>
              <a:rPr lang="en-US" altLang="ko-KR" sz="1050" b="1" u="sng" dirty="0" err="1">
                <a:solidFill>
                  <a:srgbClr val="FF0000"/>
                </a:solidFill>
              </a:rPr>
              <a:t>SideEffect</a:t>
            </a:r>
            <a:r>
              <a:rPr lang="ko-KR" altLang="en-US" sz="1050" b="1" u="sng" dirty="0">
                <a:solidFill>
                  <a:srgbClr val="FF0000"/>
                </a:solidFill>
              </a:rPr>
              <a:t> 판단됨 </a:t>
            </a:r>
            <a:r>
              <a:rPr lang="en-US" altLang="ko-KR" sz="1050" b="1" u="sng" dirty="0">
                <a:solidFill>
                  <a:srgbClr val="FF0000"/>
                </a:solidFill>
              </a:rPr>
              <a:t> </a:t>
            </a:r>
            <a:endParaRPr lang="ko-KR" altLang="en-US" sz="1050" b="1" u="sng" dirty="0">
              <a:solidFill>
                <a:srgbClr val="FF0000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192074" y="3039447"/>
            <a:ext cx="4374429" cy="3168969"/>
          </a:xfrm>
          <a:prstGeom prst="roundRect">
            <a:avLst>
              <a:gd name="adj" fmla="val 6302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936217" y="2679676"/>
            <a:ext cx="3650947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ccNC</a:t>
            </a:r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플랫폼이 복잡해지면서 발생하는 문제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34196" y="2679676"/>
            <a:ext cx="702021" cy="35977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원인 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1963" y="1826072"/>
            <a:ext cx="404613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arenBoth"/>
            </a:pPr>
            <a:r>
              <a:rPr lang="ko-KR" altLang="en-US" sz="1050" b="1" dirty="0" err="1"/>
              <a:t>차량연결</a:t>
            </a:r>
            <a:r>
              <a:rPr lang="ko-KR" altLang="en-US" sz="1050" b="1" dirty="0"/>
              <a:t> 절차대로 진행하였는지 확인 </a:t>
            </a:r>
            <a:endParaRPr lang="en-US" altLang="ko-KR" sz="1050" b="1" dirty="0"/>
          </a:p>
          <a:p>
            <a:r>
              <a:rPr lang="en-US" altLang="ko-KR" sz="1050" b="1" dirty="0"/>
              <a:t>     1) </a:t>
            </a:r>
            <a:r>
              <a:rPr lang="ko-KR" altLang="en-US" sz="1050" b="1" dirty="0"/>
              <a:t>차량의 </a:t>
            </a:r>
            <a:r>
              <a:rPr lang="en-US" altLang="ko-KR" sz="1050" b="1" dirty="0"/>
              <a:t>USB Port </a:t>
            </a:r>
          </a:p>
          <a:p>
            <a:r>
              <a:rPr lang="en-US" altLang="ko-KR" sz="1050" b="1" dirty="0"/>
              <a:t>     2) CAST</a:t>
            </a:r>
            <a:r>
              <a:rPr lang="ko-KR" altLang="en-US" sz="1050" b="1" dirty="0"/>
              <a:t>를 정면으로 </a:t>
            </a:r>
            <a:r>
              <a:rPr lang="ko-KR" altLang="en-US" sz="1050" b="1" dirty="0" err="1"/>
              <a:t>볼때</a:t>
            </a:r>
            <a:r>
              <a:rPr lang="ko-KR" altLang="en-US" sz="1050" b="1" dirty="0"/>
              <a:t> 좌측 </a:t>
            </a:r>
            <a:r>
              <a:rPr lang="en-US" altLang="ko-KR" sz="1050" b="1" dirty="0"/>
              <a:t>USB </a:t>
            </a:r>
          </a:p>
          <a:p>
            <a:r>
              <a:rPr lang="en-US" altLang="ko-KR" sz="1050" b="1" dirty="0"/>
              <a:t>     3) </a:t>
            </a:r>
            <a:r>
              <a:rPr lang="ko-KR" altLang="en-US" sz="1050" b="1" dirty="0"/>
              <a:t>차량 설정</a:t>
            </a:r>
            <a:r>
              <a:rPr lang="en-US" altLang="ko-KR" sz="1050" b="1" dirty="0"/>
              <a:t>/</a:t>
            </a:r>
            <a:r>
              <a:rPr lang="ko-KR" altLang="en-US" sz="1050" b="1" dirty="0" err="1"/>
              <a:t>기기연결</a:t>
            </a:r>
            <a:r>
              <a:rPr lang="en-US" altLang="ko-KR" sz="1050" b="1" dirty="0"/>
              <a:t>/</a:t>
            </a:r>
            <a:r>
              <a:rPr lang="ko-KR" altLang="en-US" sz="1050" b="1" dirty="0" err="1"/>
              <a:t>폰프로젝션연결</a:t>
            </a:r>
            <a:endParaRPr lang="en-US" altLang="ko-KR" sz="1050" b="1" dirty="0"/>
          </a:p>
          <a:p>
            <a:r>
              <a:rPr lang="en-US" altLang="ko-KR" sz="1050" b="1" dirty="0"/>
              <a:t>         /</a:t>
            </a:r>
            <a:r>
              <a:rPr lang="en-US" altLang="ko-KR" sz="1050" b="1" dirty="0" err="1"/>
              <a:t>AppleCarplay</a:t>
            </a:r>
            <a:r>
              <a:rPr lang="en-US" altLang="ko-KR" sz="1050" b="1" dirty="0"/>
              <a:t> </a:t>
            </a:r>
            <a:r>
              <a:rPr lang="ko-KR" altLang="en-US" sz="1050" b="1" dirty="0"/>
              <a:t>설정 </a:t>
            </a:r>
            <a:endParaRPr lang="en-US" altLang="ko-KR" sz="1050" b="1" dirty="0"/>
          </a:p>
          <a:p>
            <a:r>
              <a:rPr lang="en-US" altLang="ko-KR" sz="1050" b="1" dirty="0"/>
              <a:t>      </a:t>
            </a:r>
          </a:p>
          <a:p>
            <a:pPr marL="228600" indent="-228600">
              <a:buAutoNum type="arabicParenBoth" startAt="2"/>
            </a:pPr>
            <a:r>
              <a:rPr lang="ko-KR" altLang="en-US" sz="1050" b="1" dirty="0"/>
              <a:t>차량연결절차대로</a:t>
            </a:r>
            <a:r>
              <a:rPr lang="en-US" altLang="ko-KR" sz="1050" b="1" dirty="0"/>
              <a:t> </a:t>
            </a:r>
            <a:r>
              <a:rPr lang="ko-KR" altLang="en-US" sz="1050" b="1" dirty="0"/>
              <a:t>해도 문제 </a:t>
            </a:r>
            <a:r>
              <a:rPr lang="ko-KR" altLang="en-US" sz="1050" b="1" dirty="0" err="1"/>
              <a:t>지속시</a:t>
            </a:r>
            <a:r>
              <a:rPr lang="ko-KR" altLang="en-US" sz="1050" b="1" dirty="0"/>
              <a:t> </a:t>
            </a:r>
            <a:endParaRPr lang="en-US" altLang="ko-KR" sz="1050" b="1" dirty="0"/>
          </a:p>
          <a:p>
            <a:pPr marL="228600" indent="-228600">
              <a:buAutoNum type="arabicParenBoth" startAt="2"/>
            </a:pPr>
            <a:endParaRPr lang="en-US" altLang="ko-KR" sz="1050" b="1" dirty="0"/>
          </a:p>
          <a:p>
            <a:r>
              <a:rPr lang="en-US" altLang="ko-KR" sz="1050" b="1" dirty="0"/>
              <a:t>     1) CAST</a:t>
            </a:r>
            <a:r>
              <a:rPr lang="ko-KR" altLang="en-US" sz="1050" b="1" dirty="0"/>
              <a:t>의 </a:t>
            </a:r>
            <a:r>
              <a:rPr lang="en-US" altLang="ko-KR" sz="1050" b="1" dirty="0"/>
              <a:t>USIM </a:t>
            </a:r>
            <a:r>
              <a:rPr lang="ko-KR" altLang="en-US" sz="1050" b="1" dirty="0"/>
              <a:t>위쪽 </a:t>
            </a:r>
            <a:r>
              <a:rPr lang="en-US" altLang="ko-KR" sz="1050" b="1" dirty="0"/>
              <a:t>Reset</a:t>
            </a:r>
            <a:r>
              <a:rPr lang="ko-KR" altLang="en-US" sz="1050" b="1" dirty="0"/>
              <a:t>구멍을 눌러 </a:t>
            </a:r>
            <a:r>
              <a:rPr lang="ko-KR" altLang="en-US" sz="1050" b="1" dirty="0" err="1"/>
              <a:t>리셋하고</a:t>
            </a:r>
            <a:endParaRPr lang="en-US" altLang="ko-KR" sz="1050" b="1" dirty="0"/>
          </a:p>
          <a:p>
            <a:r>
              <a:rPr lang="en-US" altLang="ko-KR" sz="1050" b="1" dirty="0"/>
              <a:t>        </a:t>
            </a:r>
            <a:r>
              <a:rPr lang="ko-KR" altLang="en-US" sz="1050" b="1" dirty="0"/>
              <a:t>다시 </a:t>
            </a:r>
            <a:r>
              <a:rPr lang="ko-KR" altLang="en-US" sz="1050" b="1" dirty="0" err="1"/>
              <a:t>연결시도</a:t>
            </a:r>
            <a:r>
              <a:rPr lang="ko-KR" altLang="en-US" sz="1050" b="1" dirty="0"/>
              <a:t> </a:t>
            </a:r>
            <a:endParaRPr lang="en-US" altLang="ko-KR" sz="1050" b="1" dirty="0"/>
          </a:p>
          <a:p>
            <a:r>
              <a:rPr lang="en-US" altLang="ko-KR" sz="1050" b="1" dirty="0"/>
              <a:t>        (</a:t>
            </a:r>
            <a:r>
              <a:rPr lang="ko-KR" altLang="en-US" sz="1050" b="1" dirty="0"/>
              <a:t>클립</a:t>
            </a:r>
            <a:r>
              <a:rPr lang="en-US" altLang="ko-KR" sz="1050" b="1" dirty="0"/>
              <a:t>/</a:t>
            </a:r>
            <a:r>
              <a:rPr lang="ko-KR" altLang="en-US" sz="1050" b="1" dirty="0" err="1"/>
              <a:t>이쑤시게등</a:t>
            </a:r>
            <a:r>
              <a:rPr lang="ko-KR" altLang="en-US" sz="1050" b="1" dirty="0"/>
              <a:t> 가능</a:t>
            </a:r>
            <a:r>
              <a:rPr lang="en-US" altLang="ko-KR" sz="1050" b="1" dirty="0"/>
              <a:t>) </a:t>
            </a:r>
            <a:r>
              <a:rPr lang="ko-KR" altLang="en-US" sz="1050" b="1" dirty="0"/>
              <a:t> </a:t>
            </a:r>
            <a:endParaRPr lang="en-US" altLang="ko-KR" sz="1050" b="1" dirty="0"/>
          </a:p>
          <a:p>
            <a:endParaRPr lang="en-US" altLang="ko-KR" sz="1050" b="1" dirty="0"/>
          </a:p>
          <a:p>
            <a:r>
              <a:rPr lang="en-US" altLang="ko-KR" sz="1050" b="1" dirty="0"/>
              <a:t>     2) CAST</a:t>
            </a:r>
            <a:r>
              <a:rPr lang="ko-KR" altLang="en-US" sz="1050" b="1" dirty="0"/>
              <a:t>의</a:t>
            </a:r>
            <a:r>
              <a:rPr lang="en-US" altLang="ko-KR" sz="1050" b="1" dirty="0"/>
              <a:t> USB </a:t>
            </a:r>
            <a:r>
              <a:rPr lang="ko-KR" altLang="en-US" sz="1050" b="1" dirty="0"/>
              <a:t>연결을 </a:t>
            </a:r>
            <a:r>
              <a:rPr lang="ko-KR" altLang="en-US" sz="1050" b="1" dirty="0" err="1"/>
              <a:t>뻇다</a:t>
            </a:r>
            <a:r>
              <a:rPr lang="ko-KR" altLang="en-US" sz="1050" b="1" dirty="0"/>
              <a:t> 다시 꼽음 </a:t>
            </a:r>
            <a:endParaRPr lang="en-US" altLang="ko-KR" sz="1050" b="1" dirty="0"/>
          </a:p>
          <a:p>
            <a:endParaRPr lang="en-US" altLang="ko-KR" sz="1050" b="1" dirty="0"/>
          </a:p>
          <a:p>
            <a:r>
              <a:rPr lang="en-US" altLang="ko-KR" sz="1050" b="1" dirty="0"/>
              <a:t>     3) </a:t>
            </a:r>
            <a:r>
              <a:rPr lang="ko-KR" altLang="en-US" sz="1050" b="1" dirty="0"/>
              <a:t>차량</a:t>
            </a:r>
            <a:r>
              <a:rPr lang="en-US" altLang="ko-KR" sz="1050" b="1" dirty="0"/>
              <a:t>AVN</a:t>
            </a:r>
            <a:r>
              <a:rPr lang="ko-KR" altLang="en-US" sz="1050" b="1" dirty="0"/>
              <a:t>에 </a:t>
            </a:r>
            <a:r>
              <a:rPr lang="ko-KR" altLang="en-US" sz="1050" b="1" dirty="0" err="1"/>
              <a:t>등록되었는</a:t>
            </a:r>
            <a:r>
              <a:rPr lang="ko-KR" altLang="en-US" sz="1050" b="1" dirty="0"/>
              <a:t> </a:t>
            </a:r>
            <a:r>
              <a:rPr lang="en-US" altLang="ko-KR" sz="1050" b="1" dirty="0"/>
              <a:t>CAST</a:t>
            </a:r>
            <a:r>
              <a:rPr lang="ko-KR" altLang="en-US" sz="1050" b="1" dirty="0"/>
              <a:t>를 삭제</a:t>
            </a:r>
            <a:endParaRPr lang="en-US" altLang="ko-KR" sz="1050" b="1" dirty="0"/>
          </a:p>
          <a:p>
            <a:r>
              <a:rPr lang="en-US" altLang="ko-KR" sz="1050" b="1" dirty="0"/>
              <a:t>         </a:t>
            </a:r>
            <a:r>
              <a:rPr lang="ko-KR" altLang="en-US" sz="1050" b="1" dirty="0"/>
              <a:t>설정</a:t>
            </a:r>
            <a:r>
              <a:rPr lang="en-US" altLang="ko-KR" sz="1050" b="1" dirty="0"/>
              <a:t>/</a:t>
            </a:r>
            <a:r>
              <a:rPr lang="ko-KR" altLang="en-US" sz="1050" b="1" dirty="0" err="1"/>
              <a:t>기기설정</a:t>
            </a:r>
            <a:r>
              <a:rPr lang="en-US" altLang="ko-KR" sz="1050" b="1" dirty="0"/>
              <a:t>/CAST </a:t>
            </a:r>
            <a:r>
              <a:rPr lang="ko-KR" altLang="en-US" sz="1050" b="1" dirty="0"/>
              <a:t>등을 삭제 </a:t>
            </a:r>
            <a:r>
              <a:rPr lang="en-US" altLang="ko-KR" sz="1050" b="1" dirty="0"/>
              <a:t>       </a:t>
            </a:r>
          </a:p>
          <a:p>
            <a:endParaRPr lang="en-US" altLang="ko-KR" sz="1050" b="1" dirty="0"/>
          </a:p>
          <a:p>
            <a:r>
              <a:rPr lang="en-US" altLang="ko-KR" sz="1050" b="1" dirty="0"/>
              <a:t>     4) </a:t>
            </a:r>
            <a:r>
              <a:rPr lang="ko-KR" altLang="en-US" sz="1050" b="1" dirty="0"/>
              <a:t>차량의 </a:t>
            </a:r>
            <a:r>
              <a:rPr lang="en-US" altLang="ko-KR" sz="1050" b="1" dirty="0"/>
              <a:t>AVN</a:t>
            </a:r>
            <a:r>
              <a:rPr lang="ko-KR" altLang="en-US" sz="1050" b="1" dirty="0"/>
              <a:t>을 완전히 </a:t>
            </a:r>
            <a:r>
              <a:rPr lang="en-US" altLang="ko-KR" sz="1050" b="1" dirty="0"/>
              <a:t>reboot </a:t>
            </a:r>
            <a:r>
              <a:rPr lang="ko-KR" altLang="en-US" sz="1050" b="1" dirty="0"/>
              <a:t>하고 연결 </a:t>
            </a:r>
            <a:endParaRPr lang="en-US" altLang="ko-KR" sz="1050" b="1" dirty="0"/>
          </a:p>
          <a:p>
            <a:r>
              <a:rPr lang="en-US" altLang="ko-KR" sz="1050" b="1" dirty="0"/>
              <a:t>         (</a:t>
            </a:r>
            <a:r>
              <a:rPr lang="ko-KR" altLang="en-US" sz="1050" b="1" dirty="0"/>
              <a:t>차량의 </a:t>
            </a:r>
            <a:r>
              <a:rPr lang="en-US" altLang="ko-KR" sz="1050" b="1" dirty="0"/>
              <a:t>AVN</a:t>
            </a:r>
            <a:r>
              <a:rPr lang="ko-KR" altLang="en-US" sz="1050" b="1" dirty="0"/>
              <a:t>의 </a:t>
            </a:r>
            <a:r>
              <a:rPr lang="en-US" altLang="ko-KR" sz="1050" b="1" dirty="0" err="1"/>
              <a:t>SideEffect</a:t>
            </a:r>
            <a:r>
              <a:rPr lang="ko-KR" altLang="en-US" sz="1050" b="1" dirty="0"/>
              <a:t>를 제거하기 위하여 </a:t>
            </a:r>
            <a:endParaRPr lang="en-US" altLang="ko-KR" sz="1050" b="1" dirty="0"/>
          </a:p>
          <a:p>
            <a:r>
              <a:rPr lang="en-US" altLang="ko-KR" sz="1050" b="1" dirty="0"/>
              <a:t>          </a:t>
            </a:r>
            <a:r>
              <a:rPr lang="ko-KR" altLang="en-US" sz="1050" b="1" dirty="0"/>
              <a:t>완전히 </a:t>
            </a:r>
            <a:r>
              <a:rPr lang="en-US" altLang="ko-KR" sz="1050" b="1" dirty="0"/>
              <a:t>AVN Reset) </a:t>
            </a:r>
          </a:p>
          <a:p>
            <a:r>
              <a:rPr lang="en-US" altLang="ko-KR" sz="1050" b="1" dirty="0"/>
              <a:t>         ① CAST</a:t>
            </a:r>
            <a:r>
              <a:rPr lang="ko-KR" altLang="en-US" sz="1050" b="1" dirty="0"/>
              <a:t>를 완전히 분리 </a:t>
            </a:r>
            <a:endParaRPr lang="en-US" altLang="ko-KR" sz="1050" b="1" dirty="0"/>
          </a:p>
          <a:p>
            <a:r>
              <a:rPr lang="en-US" altLang="ko-KR" sz="1050" b="1" dirty="0"/>
              <a:t>         ② </a:t>
            </a:r>
            <a:r>
              <a:rPr lang="ko-KR" altLang="en-US" sz="1050" b="1" dirty="0"/>
              <a:t>차량의 시동을 </a:t>
            </a:r>
            <a:r>
              <a:rPr lang="en-US" altLang="ko-KR" sz="1050" b="1" dirty="0"/>
              <a:t>OFF (</a:t>
            </a:r>
            <a:r>
              <a:rPr lang="ko-KR" altLang="en-US" sz="1050" b="1" dirty="0"/>
              <a:t>시동</a:t>
            </a:r>
            <a:r>
              <a:rPr lang="en-US" altLang="ko-KR" sz="1050" b="1" dirty="0"/>
              <a:t>OFF</a:t>
            </a:r>
            <a:r>
              <a:rPr lang="ko-KR" altLang="en-US" sz="1050" b="1" dirty="0"/>
              <a:t>도 </a:t>
            </a:r>
            <a:r>
              <a:rPr lang="en-US" altLang="ko-KR" sz="1050" b="1" dirty="0"/>
              <a:t>AVN</a:t>
            </a:r>
            <a:r>
              <a:rPr lang="ko-KR" altLang="en-US" sz="1050" b="1" dirty="0"/>
              <a:t>은 </a:t>
            </a:r>
            <a:r>
              <a:rPr lang="ko-KR" altLang="en-US" sz="1050" b="1" dirty="0" err="1"/>
              <a:t>전원있음</a:t>
            </a:r>
            <a:r>
              <a:rPr lang="en-US" altLang="ko-KR" sz="1050" b="1" dirty="0"/>
              <a:t>) </a:t>
            </a:r>
          </a:p>
          <a:p>
            <a:r>
              <a:rPr lang="en-US" altLang="ko-KR" sz="1050" b="1" dirty="0"/>
              <a:t>         ③ </a:t>
            </a:r>
            <a:r>
              <a:rPr lang="ko-KR" altLang="en-US" sz="1050" b="1" dirty="0"/>
              <a:t>차량에서 내려 차문을 닫고 잠금 </a:t>
            </a:r>
            <a:endParaRPr lang="en-US" altLang="ko-KR" sz="1050" b="1" dirty="0"/>
          </a:p>
          <a:p>
            <a:r>
              <a:rPr lang="en-US" altLang="ko-KR" sz="1050" b="1" dirty="0"/>
              <a:t>         ④ 3</a:t>
            </a:r>
            <a:r>
              <a:rPr lang="ko-KR" altLang="en-US" sz="1050" b="1" dirty="0" err="1"/>
              <a:t>분이상</a:t>
            </a:r>
            <a:r>
              <a:rPr lang="ko-KR" altLang="en-US" sz="1050" b="1" dirty="0"/>
              <a:t> 방치 차에 모든 </a:t>
            </a:r>
            <a:r>
              <a:rPr lang="ko-KR" altLang="en-US" sz="1050" b="1" dirty="0" err="1"/>
              <a:t>전등등이</a:t>
            </a:r>
            <a:r>
              <a:rPr lang="ko-KR" altLang="en-US" sz="1050" b="1" dirty="0"/>
              <a:t> </a:t>
            </a:r>
            <a:r>
              <a:rPr lang="en-US" altLang="ko-KR" sz="1050" b="1" dirty="0"/>
              <a:t>OFF</a:t>
            </a:r>
            <a:r>
              <a:rPr lang="ko-KR" altLang="en-US" sz="1050" b="1" dirty="0"/>
              <a:t>확인 </a:t>
            </a:r>
            <a:endParaRPr lang="en-US" altLang="ko-KR" sz="1050" b="1" dirty="0"/>
          </a:p>
          <a:p>
            <a:r>
              <a:rPr lang="en-US" altLang="ko-KR" sz="1050" b="1" dirty="0"/>
              <a:t>         ⑤ </a:t>
            </a:r>
            <a:r>
              <a:rPr lang="ko-KR" altLang="en-US" sz="1050" b="1" dirty="0"/>
              <a:t>차량을 열고 탑승 </a:t>
            </a:r>
            <a:r>
              <a:rPr lang="en-US" altLang="ko-KR" sz="1050" b="1" dirty="0"/>
              <a:t> / </a:t>
            </a:r>
            <a:r>
              <a:rPr lang="ko-KR" altLang="en-US" sz="1050" b="1" dirty="0"/>
              <a:t>시동을 </a:t>
            </a:r>
            <a:r>
              <a:rPr lang="en-US" altLang="ko-KR" sz="1050" b="1" dirty="0"/>
              <a:t>ON </a:t>
            </a:r>
          </a:p>
          <a:p>
            <a:r>
              <a:rPr lang="en-US" altLang="ko-KR" sz="1050" b="1" dirty="0"/>
              <a:t>         ⑦ CAST</a:t>
            </a:r>
            <a:r>
              <a:rPr lang="ko-KR" altLang="en-US" sz="1050" b="1" dirty="0"/>
              <a:t>의 </a:t>
            </a:r>
            <a:r>
              <a:rPr lang="en-US" altLang="ko-KR" sz="1050" b="1" dirty="0"/>
              <a:t>USIM </a:t>
            </a:r>
            <a:r>
              <a:rPr lang="ko-KR" altLang="en-US" sz="1050" b="1" dirty="0"/>
              <a:t>위쪽 </a:t>
            </a:r>
            <a:r>
              <a:rPr lang="en-US" altLang="ko-KR" sz="1050" b="1" dirty="0"/>
              <a:t>Reset </a:t>
            </a:r>
            <a:r>
              <a:rPr lang="ko-KR" altLang="en-US" sz="1050" b="1" dirty="0"/>
              <a:t>구멍을 통해서 </a:t>
            </a:r>
            <a:r>
              <a:rPr lang="en-US" altLang="ko-KR" sz="1050" b="1" dirty="0" err="1"/>
              <a:t>resest</a:t>
            </a:r>
            <a:r>
              <a:rPr lang="en-US" altLang="ko-KR" sz="1050" b="1" dirty="0"/>
              <a:t> </a:t>
            </a:r>
          </a:p>
          <a:p>
            <a:r>
              <a:rPr lang="en-US" altLang="ko-KR" sz="1050" b="1" dirty="0"/>
              <a:t>         ⑧ CAST</a:t>
            </a:r>
            <a:r>
              <a:rPr lang="ko-KR" altLang="en-US" sz="1050" b="1" dirty="0"/>
              <a:t>연결 </a:t>
            </a:r>
            <a:endParaRPr lang="en-US" altLang="ko-KR" sz="1050" b="1" dirty="0"/>
          </a:p>
          <a:p>
            <a:r>
              <a:rPr lang="en-US" altLang="ko-KR" sz="1050" b="1" dirty="0"/>
              <a:t>     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378" y="1850978"/>
            <a:ext cx="1129002" cy="2932408"/>
          </a:xfrm>
          <a:prstGeom prst="rect">
            <a:avLst/>
          </a:prstGeom>
        </p:spPr>
      </p:pic>
      <p:sp>
        <p:nvSpPr>
          <p:cNvPr id="19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</p:spTree>
    <p:extLst>
      <p:ext uri="{BB962C8B-B14F-4D97-AF65-F5344CB8AC3E}">
        <p14:creationId xmlns:p14="http://schemas.microsoft.com/office/powerpoint/2010/main" val="2240867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1440160" cy="559594"/>
          </a:xfrm>
        </p:spPr>
        <p:txBody>
          <a:bodyPr>
            <a:normAutofit/>
          </a:bodyPr>
          <a:lstStyle/>
          <a:p>
            <a:r>
              <a:rPr lang="ko-KR" altLang="en-US" dirty="0" err="1"/>
              <a:t>차량설정</a:t>
            </a:r>
            <a:r>
              <a:rPr lang="ko-KR" altLang="en-US" dirty="0"/>
              <a:t>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378636" y="6261003"/>
            <a:ext cx="2311400" cy="260350"/>
          </a:xfrm>
        </p:spPr>
        <p:txBody>
          <a:bodyPr/>
          <a:lstStyle/>
          <a:p>
            <a:fld id="{A89FDC5B-DB83-4147-8740-46F4B63E103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8030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차량에 따라서 기본설정이 </a:t>
            </a:r>
            <a:r>
              <a:rPr lang="en-US" altLang="ko-KR" sz="1400" b="1" dirty="0"/>
              <a:t>CARPLAY Protocol</a:t>
            </a:r>
            <a:r>
              <a:rPr lang="ko-KR" altLang="en-US" sz="1400" b="1" dirty="0"/>
              <a:t>을 켜줘야 </a:t>
            </a:r>
            <a:r>
              <a:rPr lang="en-US" altLang="ko-KR" sz="1400" b="1" dirty="0"/>
              <a:t>CAST</a:t>
            </a:r>
            <a:r>
              <a:rPr lang="ko-KR" altLang="en-US" sz="1400" b="1" dirty="0"/>
              <a:t>를 연결할 수 있는 차종이 있습니다</a:t>
            </a:r>
            <a:endParaRPr lang="en-US" altLang="ko-KR" sz="1400" b="1" dirty="0"/>
          </a:p>
          <a:p>
            <a:r>
              <a:rPr lang="ko-KR" altLang="en-US" sz="1400" b="1" dirty="0"/>
              <a:t>설정</a:t>
            </a:r>
            <a:r>
              <a:rPr lang="en-US" altLang="ko-KR" sz="1400" b="1" dirty="0"/>
              <a:t>/</a:t>
            </a:r>
            <a:r>
              <a:rPr lang="ko-KR" altLang="en-US" sz="1400" b="1" dirty="0" err="1"/>
              <a:t>기기연결</a:t>
            </a:r>
            <a:r>
              <a:rPr lang="en-US" altLang="ko-KR" sz="1400" b="1" dirty="0"/>
              <a:t>/</a:t>
            </a:r>
            <a:r>
              <a:rPr lang="ko-KR" altLang="en-US" sz="1400" b="1" dirty="0" err="1"/>
              <a:t>폰프로젝션</a:t>
            </a:r>
            <a:r>
              <a:rPr lang="en-US" altLang="ko-KR" sz="1400" b="1" dirty="0"/>
              <a:t>/Apple </a:t>
            </a:r>
            <a:r>
              <a:rPr lang="en-US" altLang="ko-KR" sz="1400" b="1" dirty="0" err="1"/>
              <a:t>Carplay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에서 설정이 되어있어야 함 </a:t>
            </a:r>
            <a:endParaRPr lang="en-US" altLang="ko-KR" sz="1400" b="1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176" y="1612857"/>
            <a:ext cx="3489986" cy="128509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979" y="2915341"/>
            <a:ext cx="3477183" cy="1252569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9620" y="1652193"/>
            <a:ext cx="3461170" cy="124497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9620" y="2915341"/>
            <a:ext cx="3451760" cy="1288743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782" y="1652193"/>
            <a:ext cx="2571650" cy="1512168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853" y="3164361"/>
            <a:ext cx="2580579" cy="151342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853" y="4676528"/>
            <a:ext cx="2580579" cy="152400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217789" y="5789938"/>
            <a:ext cx="5096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일부 차종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(4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세대 표준내비포함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CARPLAY 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버튼을 눌러야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화면으로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전환됩니다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r>
              <a:rPr lang="en-US" altLang="ko-KR" sz="1100" b="1" dirty="0">
                <a:latin typeface="맑은 고딕" panose="020B0503020000020004" pitchFamily="50" charset="-127"/>
              </a:rPr>
              <a:t>※</a:t>
            </a:r>
            <a:r>
              <a:rPr lang="ko-KR" altLang="en-US" sz="1100" b="1" dirty="0">
                <a:latin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latin typeface="맑은 고딕" panose="020B0503020000020004" pitchFamily="50" charset="-127"/>
              </a:rPr>
              <a:t>일부차종은</a:t>
            </a:r>
            <a:r>
              <a:rPr lang="ko-KR" altLang="en-US" sz="1100" b="1" dirty="0">
                <a:latin typeface="맑은 고딕" panose="020B0503020000020004" pitchFamily="50" charset="-127"/>
              </a:rPr>
              <a:t> </a:t>
            </a:r>
            <a:r>
              <a:rPr lang="en-US" altLang="ko-KR" sz="1100" b="1" dirty="0">
                <a:latin typeface="맑은 고딕" panose="020B0503020000020004" pitchFamily="50" charset="-127"/>
              </a:rPr>
              <a:t>CAST</a:t>
            </a:r>
            <a:r>
              <a:rPr lang="ko-KR" altLang="en-US" sz="1100" b="1" dirty="0">
                <a:latin typeface="맑은 고딕" panose="020B0503020000020004" pitchFamily="50" charset="-127"/>
              </a:rPr>
              <a:t>를 등록해서 사용하는 모델일 경우 </a:t>
            </a:r>
            <a:r>
              <a:rPr lang="en-US" altLang="ko-KR" sz="1100" b="1" dirty="0">
                <a:latin typeface="맑은 고딕" panose="020B0503020000020004" pitchFamily="50" charset="-127"/>
              </a:rPr>
              <a:t>CAST</a:t>
            </a:r>
            <a:r>
              <a:rPr lang="ko-KR" altLang="en-US" sz="1100" b="1" dirty="0">
                <a:latin typeface="맑은 고딕" panose="020B0503020000020004" pitchFamily="50" charset="-127"/>
              </a:rPr>
              <a:t>를 지우고 다시 </a:t>
            </a:r>
            <a:endParaRPr lang="en-US" altLang="ko-KR" sz="1100" b="1" dirty="0">
              <a:latin typeface="맑은 고딕" panose="020B0503020000020004" pitchFamily="50" charset="-127"/>
            </a:endParaRPr>
          </a:p>
          <a:p>
            <a:r>
              <a:rPr lang="en-US" altLang="ko-KR" sz="1100" b="1" dirty="0">
                <a:latin typeface="맑은 고딕" panose="020B0503020000020004" pitchFamily="50" charset="-127"/>
              </a:rPr>
              <a:t>    </a:t>
            </a:r>
            <a:r>
              <a:rPr lang="ko-KR" altLang="en-US" sz="1100" b="1" dirty="0">
                <a:latin typeface="맑은 고딕" panose="020B0503020000020004" pitchFamily="50" charset="-127"/>
              </a:rPr>
              <a:t>연결해야하는 경우가 있습니다 </a:t>
            </a:r>
            <a:r>
              <a:rPr lang="en-US" altLang="ko-KR" sz="1100" b="1" dirty="0">
                <a:latin typeface="맑은 고딕" panose="020B0503020000020004" pitchFamily="50" charset="-127"/>
              </a:rPr>
              <a:t>.</a:t>
            </a:r>
            <a:endParaRPr lang="en-US" altLang="ko-KR" sz="1100" b="1" dirty="0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1505142" y="2770883"/>
            <a:ext cx="351514" cy="39347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2292461" y="4204084"/>
            <a:ext cx="351514" cy="39347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1568624" y="5112806"/>
            <a:ext cx="432048" cy="47643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모서리가 둥근 직사각형 42"/>
          <p:cNvSpPr/>
          <p:nvPr/>
        </p:nvSpPr>
        <p:spPr>
          <a:xfrm>
            <a:off x="6017289" y="2341614"/>
            <a:ext cx="432048" cy="47643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4281277" y="3193067"/>
            <a:ext cx="432048" cy="47643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9461739" y="1865180"/>
            <a:ext cx="432048" cy="47643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8262168" y="3013333"/>
            <a:ext cx="579264" cy="55564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4104" y="4251108"/>
            <a:ext cx="2514552" cy="1466822"/>
          </a:xfrm>
          <a:prstGeom prst="rect">
            <a:avLst/>
          </a:prstGeom>
        </p:spPr>
      </p:pic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</p:spTree>
    <p:extLst>
      <p:ext uri="{BB962C8B-B14F-4D97-AF65-F5344CB8AC3E}">
        <p14:creationId xmlns:p14="http://schemas.microsoft.com/office/powerpoint/2010/main" val="18210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1440160" cy="559594"/>
          </a:xfrm>
        </p:spPr>
        <p:txBody>
          <a:bodyPr>
            <a:normAutofit/>
          </a:bodyPr>
          <a:lstStyle/>
          <a:p>
            <a:r>
              <a:rPr lang="ko-KR" altLang="en-US" dirty="0" err="1"/>
              <a:t>계정설정</a:t>
            </a:r>
            <a:r>
              <a:rPr lang="ko-KR" altLang="en-US" dirty="0"/>
              <a:t>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6914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/>
              <a:t>계정설정은</a:t>
            </a:r>
            <a:r>
              <a:rPr lang="ko-KR" altLang="en-US" sz="1400" b="1" dirty="0"/>
              <a:t> 신규로 만드는 것을 추천합니다</a:t>
            </a:r>
            <a:r>
              <a:rPr lang="en-US" altLang="ko-KR" sz="1400" b="1" dirty="0"/>
              <a:t>.</a:t>
            </a:r>
          </a:p>
          <a:p>
            <a:r>
              <a:rPr lang="ko-KR" altLang="en-US" sz="1400" b="1" dirty="0"/>
              <a:t>기존 휴대폰 계정을 사용시 반드시 복사할 항목에 중 </a:t>
            </a:r>
            <a:r>
              <a:rPr lang="ko-KR" altLang="en-US" sz="1400" b="1" dirty="0" err="1"/>
              <a:t>기기정보를</a:t>
            </a:r>
            <a:r>
              <a:rPr lang="ko-KR" altLang="en-US" sz="1400" b="1" dirty="0"/>
              <a:t> 복사하지 </a:t>
            </a:r>
            <a:r>
              <a:rPr lang="ko-KR" altLang="en-US" sz="1400" b="1" dirty="0" err="1"/>
              <a:t>않아야함</a:t>
            </a:r>
            <a:r>
              <a:rPr lang="ko-KR" altLang="en-US" sz="1400" b="1" dirty="0"/>
              <a:t>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CAST</a:t>
            </a:r>
            <a:r>
              <a:rPr lang="ko-KR" altLang="en-US" dirty="0"/>
              <a:t> 설치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09460" y="1267781"/>
            <a:ext cx="141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신규생성시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342B969-491D-AFD4-411B-A6967BC38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51" y="4881552"/>
            <a:ext cx="2922548" cy="1347396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664F87-38DC-E2CC-C084-93513CEBD056}"/>
              </a:ext>
            </a:extLst>
          </p:cNvPr>
          <p:cNvSpPr txBox="1"/>
          <p:nvPr/>
        </p:nvSpPr>
        <p:spPr>
          <a:xfrm>
            <a:off x="786663" y="4473214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7)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반드시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건너뛰기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버튼을 클릭합니다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FF31E80-8727-D733-25A1-07591D698523}"/>
              </a:ext>
            </a:extLst>
          </p:cNvPr>
          <p:cNvSpPr/>
          <p:nvPr/>
        </p:nvSpPr>
        <p:spPr>
          <a:xfrm>
            <a:off x="1129130" y="5998173"/>
            <a:ext cx="394341" cy="1937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480724-B5FD-CDCD-C477-03F6BE5FDE70}"/>
              </a:ext>
            </a:extLst>
          </p:cNvPr>
          <p:cNvSpPr txBox="1"/>
          <p:nvPr/>
        </p:nvSpPr>
        <p:spPr>
          <a:xfrm>
            <a:off x="413399" y="1710655"/>
            <a:ext cx="30274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‘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만들기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버튼을 클릭합니다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‘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본인 계정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’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버튼을 클릭합니다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이름 정보를 입력합니다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4)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생년월일 및 성별을 입력합니다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5)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아이디를 선택합니다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6)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계정 비밀번호를 설정합니다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7) </a:t>
            </a:r>
            <a:r>
              <a:rPr lang="ko-KR" altLang="en-US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반드시 </a:t>
            </a:r>
            <a:r>
              <a:rPr lang="en-US" altLang="ko-KR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</a:t>
            </a:r>
            <a:r>
              <a:rPr lang="ko-KR" altLang="en-US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건너뛰기</a:t>
            </a:r>
            <a:r>
              <a:rPr lang="en-US" altLang="ko-KR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‘ </a:t>
            </a:r>
            <a:r>
              <a:rPr lang="ko-KR" altLang="en-US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버튼을 클릭합니다</a:t>
            </a:r>
            <a:r>
              <a:rPr lang="en-US" altLang="ko-KR" sz="1100" b="1" dirty="0">
                <a:solidFill>
                  <a:srgbClr val="FF1D1D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8)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생성된 계정 정보를 확인합니다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9)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이용약관에 동의합니다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10)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생성한 계정을 클릭합니다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808984" y="1289374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기존계정사용시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2147" y="5766361"/>
            <a:ext cx="40331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err="1"/>
              <a:t>기존계정을</a:t>
            </a:r>
            <a:r>
              <a:rPr lang="ko-KR" altLang="en-US" sz="1050" b="1" dirty="0"/>
              <a:t> 사용하고 기기 정보가 같이 복사된 경우 </a:t>
            </a:r>
            <a:endParaRPr lang="en-US" altLang="ko-KR" sz="1050" b="1" dirty="0"/>
          </a:p>
          <a:p>
            <a:r>
              <a:rPr lang="ko-KR" altLang="en-US" sz="1050" b="1" dirty="0"/>
              <a:t>화면이 휴대폰과 같이 꺼지는 </a:t>
            </a:r>
            <a:r>
              <a:rPr lang="ko-KR" altLang="en-US" sz="1050" b="1" dirty="0" err="1"/>
              <a:t>현상등이</a:t>
            </a:r>
            <a:r>
              <a:rPr lang="ko-KR" altLang="en-US" sz="1050" b="1" dirty="0"/>
              <a:t> </a:t>
            </a:r>
            <a:r>
              <a:rPr lang="ko-KR" altLang="en-US" sz="1050" b="1" dirty="0" err="1"/>
              <a:t>발생할수</a:t>
            </a:r>
            <a:r>
              <a:rPr lang="ko-KR" altLang="en-US" sz="1050" b="1" dirty="0"/>
              <a:t> 있음 </a:t>
            </a:r>
            <a:endParaRPr lang="en-US" altLang="ko-KR" sz="1050" b="1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241" y="3931728"/>
            <a:ext cx="4101534" cy="151891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01241" y="1916832"/>
            <a:ext cx="2772616" cy="28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25976" y="6374244"/>
            <a:ext cx="403311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/>
              <a:t>※ </a:t>
            </a:r>
            <a:r>
              <a:rPr lang="ko-KR" altLang="en-US" sz="1050" b="1" dirty="0"/>
              <a:t>만약 화면이 꺼지는 </a:t>
            </a:r>
            <a:r>
              <a:rPr lang="ko-KR" altLang="en-US" sz="1050" b="1" dirty="0" err="1"/>
              <a:t>현상등이</a:t>
            </a:r>
            <a:r>
              <a:rPr lang="ko-KR" altLang="en-US" sz="1050" b="1" dirty="0"/>
              <a:t> 발생시 공장초기화로 초기화 </a:t>
            </a:r>
            <a:endParaRPr lang="en-US" altLang="ko-KR" sz="1050" b="1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274" y="2081841"/>
            <a:ext cx="4007821" cy="154028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5026863" y="1646982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kumimoji="0" lang="ko-KR" altLang="en-US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앱</a:t>
            </a:r>
            <a:r>
              <a:rPr kumimoji="0" lang="ko-KR" altLang="en-US" sz="105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및 데이터 복사 </a:t>
            </a:r>
            <a:r>
              <a:rPr kumimoji="0" lang="en-US" altLang="ko-KR" sz="105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105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반드시 </a:t>
            </a:r>
            <a:r>
              <a:rPr kumimoji="0" lang="ko-KR" altLang="en-US" sz="105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복사안함</a:t>
            </a:r>
            <a:r>
              <a:rPr kumimoji="0" lang="ko-KR" altLang="en-US" sz="105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975381" y="3787131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kumimoji="0" lang="ko-KR" altLang="en-US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기기 설정 정보를 복사하지 않음 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FF31E80-8727-D733-25A1-07591D698523}"/>
              </a:ext>
            </a:extLst>
          </p:cNvPr>
          <p:cNvSpPr/>
          <p:nvPr/>
        </p:nvSpPr>
        <p:spPr>
          <a:xfrm>
            <a:off x="5101241" y="3448552"/>
            <a:ext cx="394341" cy="1937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FF31E80-8727-D733-25A1-07591D698523}"/>
              </a:ext>
            </a:extLst>
          </p:cNvPr>
          <p:cNvSpPr/>
          <p:nvPr/>
        </p:nvSpPr>
        <p:spPr>
          <a:xfrm>
            <a:off x="6969225" y="4734824"/>
            <a:ext cx="2220976" cy="202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9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3240360" cy="559594"/>
          </a:xfrm>
        </p:spPr>
        <p:txBody>
          <a:bodyPr>
            <a:normAutofit/>
          </a:bodyPr>
          <a:lstStyle/>
          <a:p>
            <a:r>
              <a:rPr lang="ko-KR" altLang="en-US" dirty="0" err="1"/>
              <a:t>계정설정</a:t>
            </a:r>
            <a:r>
              <a:rPr lang="en-US" altLang="ko-KR" dirty="0"/>
              <a:t> : </a:t>
            </a:r>
            <a:r>
              <a:rPr lang="ko-KR" altLang="en-US" dirty="0"/>
              <a:t>문제가 있을 때  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440" y="655608"/>
            <a:ext cx="7757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계정을 만들다가 오류가 </a:t>
            </a:r>
            <a:r>
              <a:rPr lang="ko-KR" altLang="en-US" sz="1400" b="1" dirty="0" err="1"/>
              <a:t>발생할시</a:t>
            </a:r>
            <a:r>
              <a:rPr lang="ko-KR" altLang="en-US" sz="1400" b="1" dirty="0"/>
              <a:t> 캐스트를 공장 초기화 해서 다시 설정을 하는 방법으로 처리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CAST</a:t>
            </a:r>
            <a:r>
              <a:rPr lang="ko-KR" altLang="en-US" dirty="0"/>
              <a:t> 설치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09460" y="1267781"/>
            <a:ext cx="141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이슈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808984" y="1289374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처리방법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초기화로 처리</a:t>
            </a:r>
            <a:r>
              <a:rPr lang="en-US" altLang="ko-KR" sz="1200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59291" y="1694488"/>
            <a:ext cx="36296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기존계정</a:t>
            </a:r>
            <a:r>
              <a:rPr lang="ko-KR" altLang="en-US" sz="1000" dirty="0"/>
              <a:t> 설정을 하였는데 </a:t>
            </a:r>
            <a:r>
              <a:rPr lang="ko-KR" altLang="en-US" sz="1000" b="1" u="sng" dirty="0" err="1">
                <a:solidFill>
                  <a:srgbClr val="FF0000"/>
                </a:solidFill>
              </a:rPr>
              <a:t>핀번호누르고</a:t>
            </a:r>
            <a:r>
              <a:rPr lang="ko-KR" altLang="en-US" sz="1000" b="1" u="sng" dirty="0">
                <a:solidFill>
                  <a:srgbClr val="FF0000"/>
                </a:solidFill>
              </a:rPr>
              <a:t> 확인</a:t>
            </a:r>
            <a:r>
              <a:rPr lang="ko-KR" altLang="en-US" sz="1000" dirty="0"/>
              <a:t>을 누르면 다음단계로 넘어가는게 아니라 아예 꺼져 버리거나 </a:t>
            </a:r>
            <a:r>
              <a:rPr lang="ko-KR" altLang="en-US" sz="1000" dirty="0" err="1"/>
              <a:t>앱종료</a:t>
            </a:r>
            <a:r>
              <a:rPr lang="ko-KR" altLang="en-US" sz="1000" dirty="0"/>
              <a:t> 화면이 뜨고 강제로 그 화면에서 나가져 버림 </a:t>
            </a:r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=&gt; </a:t>
            </a:r>
            <a:r>
              <a:rPr lang="ko-KR" altLang="en-US" sz="1000" b="1" dirty="0" err="1">
                <a:solidFill>
                  <a:srgbClr val="FF0000"/>
                </a:solidFill>
              </a:rPr>
              <a:t>핀번호는</a:t>
            </a:r>
            <a:r>
              <a:rPr lang="ko-KR" altLang="en-US" sz="1000" b="1" dirty="0">
                <a:solidFill>
                  <a:srgbClr val="FF0000"/>
                </a:solidFill>
              </a:rPr>
              <a:t> 반드시 </a:t>
            </a:r>
            <a:r>
              <a:rPr lang="en-US" altLang="ko-KR" sz="1000" b="1" dirty="0">
                <a:solidFill>
                  <a:srgbClr val="FF0000"/>
                </a:solidFill>
              </a:rPr>
              <a:t>SKIP </a:t>
            </a:r>
            <a:r>
              <a:rPr lang="ko-KR" altLang="en-US" sz="1000" b="1" dirty="0">
                <a:solidFill>
                  <a:srgbClr val="FF0000"/>
                </a:solidFill>
              </a:rPr>
              <a:t>하였어야 함 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12" y="2708192"/>
            <a:ext cx="3043444" cy="2195350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097016" y="1694488"/>
            <a:ext cx="46805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arenR"/>
            </a:pPr>
            <a:r>
              <a:rPr lang="en-US" altLang="ko-KR" sz="1000" dirty="0"/>
              <a:t>(RESET) </a:t>
            </a:r>
            <a:r>
              <a:rPr lang="ko-KR" altLang="en-US" sz="1000" dirty="0"/>
              <a:t>문제 발생화면에서 </a:t>
            </a:r>
            <a:r>
              <a:rPr lang="ko-KR" altLang="en-US" sz="1000" dirty="0" err="1"/>
              <a:t>파워키를</a:t>
            </a:r>
            <a:r>
              <a:rPr lang="ko-KR" altLang="en-US" sz="1000" dirty="0"/>
              <a:t> 길게 누르기 </a:t>
            </a:r>
            <a:endParaRPr lang="en-US" altLang="ko-KR" sz="1000" dirty="0"/>
          </a:p>
          <a:p>
            <a:r>
              <a:rPr lang="en-US" altLang="ko-KR" sz="1000" dirty="0"/>
              <a:t>     </a:t>
            </a:r>
            <a:r>
              <a:rPr lang="ko-KR" altLang="en-US" sz="1000" dirty="0"/>
              <a:t>다시시작하기를 선택 해서 캐스트를 </a:t>
            </a:r>
            <a:r>
              <a:rPr lang="en-US" altLang="ko-KR" sz="1000" dirty="0"/>
              <a:t>RESET </a:t>
            </a:r>
          </a:p>
          <a:p>
            <a:endParaRPr lang="en-US" altLang="ko-KR" sz="1000" dirty="0"/>
          </a:p>
          <a:p>
            <a:r>
              <a:rPr lang="en-US" altLang="ko-KR" sz="1000" dirty="0"/>
              <a:t>     note) </a:t>
            </a:r>
            <a:r>
              <a:rPr lang="ko-KR" altLang="en-US" sz="1000" dirty="0"/>
              <a:t>오른쪽 옆쪽  </a:t>
            </a:r>
            <a:r>
              <a:rPr lang="en-US" altLang="ko-KR" sz="1000" dirty="0"/>
              <a:t>USIM </a:t>
            </a:r>
            <a:r>
              <a:rPr lang="ko-KR" altLang="en-US" sz="1000" dirty="0" err="1"/>
              <a:t>카드위쪽</a:t>
            </a:r>
            <a:r>
              <a:rPr lang="ko-KR" altLang="en-US" sz="1000" dirty="0"/>
              <a:t> 구멍에 클립이나 </a:t>
            </a:r>
            <a:endParaRPr lang="en-US" altLang="ko-KR" sz="1000" dirty="0"/>
          </a:p>
          <a:p>
            <a:r>
              <a:rPr lang="en-US" altLang="ko-KR" sz="1000" dirty="0"/>
              <a:t>             </a:t>
            </a:r>
            <a:r>
              <a:rPr lang="ko-KR" altLang="en-US" sz="1000" dirty="0"/>
              <a:t>이쑤시개등으로 누르면 </a:t>
            </a:r>
            <a:r>
              <a:rPr lang="en-US" altLang="ko-KR" sz="1000" dirty="0"/>
              <a:t>RESET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pPr marL="228600" indent="-228600">
              <a:buAutoNum type="arabicParenR" startAt="2"/>
            </a:pPr>
            <a:r>
              <a:rPr lang="en-US" altLang="ko-KR" sz="1000" dirty="0"/>
              <a:t>(</a:t>
            </a:r>
            <a:r>
              <a:rPr lang="ko-KR" altLang="en-US" sz="1000" dirty="0"/>
              <a:t>설정 </a:t>
            </a:r>
            <a:r>
              <a:rPr lang="en-US" altLang="ko-KR" sz="1000" dirty="0"/>
              <a:t>SKIP) </a:t>
            </a:r>
            <a:r>
              <a:rPr lang="ko-KR" altLang="en-US" sz="1000" dirty="0"/>
              <a:t>초기 화면</a:t>
            </a:r>
            <a:r>
              <a:rPr lang="en-US" altLang="ko-KR" sz="1000" dirty="0"/>
              <a:t>(</a:t>
            </a:r>
            <a:r>
              <a:rPr lang="ko-KR" altLang="en-US" sz="1000" dirty="0" err="1"/>
              <a:t>파란색화면</a:t>
            </a:r>
            <a:r>
              <a:rPr lang="en-US" altLang="ko-KR" sz="1000" dirty="0"/>
              <a:t>)</a:t>
            </a:r>
            <a:r>
              <a:rPr lang="ko-KR" altLang="en-US" sz="1000" dirty="0"/>
              <a:t>에서 </a:t>
            </a:r>
            <a:r>
              <a:rPr lang="en-US" altLang="ko-KR" sz="1000" dirty="0"/>
              <a:t>4</a:t>
            </a:r>
            <a:r>
              <a:rPr lang="ko-KR" altLang="en-US" sz="1000" dirty="0"/>
              <a:t>군대를 차례로 </a:t>
            </a:r>
            <a:r>
              <a:rPr lang="en-US" altLang="ko-KR" sz="1000" dirty="0"/>
              <a:t>TOUCH (</a:t>
            </a:r>
            <a:r>
              <a:rPr lang="ko-KR" altLang="en-US" sz="1000" dirty="0"/>
              <a:t>누름</a:t>
            </a:r>
            <a:r>
              <a:rPr lang="en-US" altLang="ko-KR" sz="1000" dirty="0"/>
              <a:t>) </a:t>
            </a:r>
          </a:p>
          <a:p>
            <a:r>
              <a:rPr lang="en-US" altLang="ko-KR" sz="1000" dirty="0"/>
              <a:t>     </a:t>
            </a:r>
            <a:r>
              <a:rPr lang="ko-KR" altLang="en-US" sz="1000" dirty="0" err="1"/>
              <a:t>왼쪽위</a:t>
            </a:r>
            <a:r>
              <a:rPr lang="ko-KR" altLang="en-US" sz="1000" dirty="0"/>
              <a:t> </a:t>
            </a:r>
            <a:r>
              <a:rPr lang="en-US" altLang="ko-KR" sz="1000" dirty="0"/>
              <a:t>– </a:t>
            </a:r>
            <a:r>
              <a:rPr lang="ko-KR" altLang="en-US" sz="1000" dirty="0" err="1"/>
              <a:t>오른쪽위</a:t>
            </a:r>
            <a:r>
              <a:rPr lang="ko-KR" altLang="en-US" sz="1000" dirty="0"/>
              <a:t> </a:t>
            </a:r>
            <a:r>
              <a:rPr lang="en-US" altLang="ko-KR" sz="1000" dirty="0"/>
              <a:t>– </a:t>
            </a:r>
            <a:r>
              <a:rPr lang="ko-KR" altLang="en-US" sz="1000" b="1" dirty="0">
                <a:solidFill>
                  <a:srgbClr val="FF0000"/>
                </a:solidFill>
              </a:rPr>
              <a:t>오른쪽 아래</a:t>
            </a:r>
            <a:r>
              <a:rPr lang="en-US" altLang="ko-KR" sz="1000" dirty="0"/>
              <a:t>- </a:t>
            </a:r>
            <a:r>
              <a:rPr lang="ko-KR" altLang="en-US" sz="1000" dirty="0"/>
              <a:t>왼쪽 아래 </a:t>
            </a:r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    Note) </a:t>
            </a:r>
            <a:r>
              <a:rPr lang="ko-KR" altLang="en-US" sz="1000" dirty="0" err="1"/>
              <a:t>않되면</a:t>
            </a:r>
            <a:r>
              <a:rPr lang="ko-KR" altLang="en-US" sz="1000" dirty="0"/>
              <a:t> </a:t>
            </a:r>
            <a:r>
              <a:rPr lang="ko-KR" altLang="en-US" sz="1000" dirty="0" err="1"/>
              <a:t>한번더</a:t>
            </a:r>
            <a:r>
              <a:rPr lang="ko-KR" altLang="en-US" sz="1000" dirty="0"/>
              <a:t> 해줌 </a:t>
            </a:r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3) (</a:t>
            </a:r>
            <a:r>
              <a:rPr lang="ko-KR" altLang="en-US" sz="1000" dirty="0"/>
              <a:t>공장초기화</a:t>
            </a:r>
            <a:r>
              <a:rPr lang="en-US" altLang="ko-KR" sz="1000" dirty="0"/>
              <a:t>) </a:t>
            </a:r>
            <a:r>
              <a:rPr lang="ko-KR" altLang="en-US" sz="1000" dirty="0"/>
              <a:t>설정</a:t>
            </a:r>
            <a:r>
              <a:rPr lang="en-US" altLang="ko-KR" sz="1000" dirty="0"/>
              <a:t>/</a:t>
            </a:r>
            <a:r>
              <a:rPr lang="ko-KR" altLang="en-US" sz="1000" dirty="0" err="1"/>
              <a:t>더보기</a:t>
            </a:r>
            <a:r>
              <a:rPr lang="en-US" altLang="ko-KR" sz="1000" dirty="0"/>
              <a:t>/</a:t>
            </a:r>
            <a:r>
              <a:rPr lang="ko-KR" altLang="en-US" sz="1000" dirty="0"/>
              <a:t>시스템</a:t>
            </a:r>
            <a:r>
              <a:rPr lang="en-US" altLang="ko-KR" sz="1000" dirty="0"/>
              <a:t>/</a:t>
            </a:r>
            <a:r>
              <a:rPr lang="ko-KR" altLang="en-US" sz="1000" dirty="0" err="1"/>
              <a:t>옵션초기화</a:t>
            </a:r>
            <a:r>
              <a:rPr lang="en-US" altLang="ko-KR" sz="1000" dirty="0"/>
              <a:t>/</a:t>
            </a:r>
            <a:r>
              <a:rPr lang="ko-KR" altLang="en-US" sz="1000" dirty="0"/>
              <a:t>전체데이터삭제</a:t>
            </a:r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4) </a:t>
            </a:r>
            <a:r>
              <a:rPr lang="ko-KR" altLang="en-US" sz="1000" dirty="0" err="1"/>
              <a:t>계정설정을</a:t>
            </a:r>
            <a:r>
              <a:rPr lang="ko-KR" altLang="en-US" sz="1000" dirty="0"/>
              <a:t> 다시 해줌 </a:t>
            </a:r>
            <a:endParaRPr lang="en-US" altLang="ko-KR" sz="1000" dirty="0"/>
          </a:p>
          <a:p>
            <a:r>
              <a:rPr lang="ko-KR" altLang="en-US" sz="1000" dirty="0"/>
              <a:t> 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933" y="3619781"/>
            <a:ext cx="1816387" cy="129288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105128" y="37263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b="1" dirty="0"/>
              <a:t>①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7298311" y="4457467"/>
            <a:ext cx="869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b="1" dirty="0">
                <a:solidFill>
                  <a:srgbClr val="FF0000"/>
                </a:solidFill>
              </a:rPr>
              <a:t>③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7254795" y="37263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b="1" dirty="0"/>
              <a:t>②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105128" y="4534210"/>
            <a:ext cx="390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b="1" dirty="0"/>
              <a:t>④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9417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367240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인터넷 연결 ① </a:t>
            </a:r>
            <a:r>
              <a:rPr lang="ko-KR" altLang="en-US" dirty="0" err="1"/>
              <a:t>핫스팟</a:t>
            </a:r>
            <a:r>
              <a:rPr lang="ko-KR" altLang="en-US" dirty="0"/>
              <a:t> 이용 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6837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인터넷은 반드시 연결하여야 </a:t>
            </a:r>
            <a:r>
              <a:rPr lang="en-US" altLang="ko-KR" sz="1400" b="1" dirty="0"/>
              <a:t>CAST</a:t>
            </a:r>
            <a:r>
              <a:rPr lang="ko-KR" altLang="en-US" sz="1400" b="1" dirty="0"/>
              <a:t>를 </a:t>
            </a:r>
            <a:r>
              <a:rPr lang="ko-KR" altLang="en-US" sz="1400" b="1" dirty="0" err="1"/>
              <a:t>사용가능함</a:t>
            </a:r>
            <a:r>
              <a:rPr lang="ko-KR" altLang="en-US" sz="1400" b="1" dirty="0"/>
              <a:t> </a:t>
            </a:r>
            <a:endParaRPr lang="en-US" altLang="ko-KR" sz="1400" b="1" dirty="0"/>
          </a:p>
          <a:p>
            <a:r>
              <a:rPr lang="ko-KR" altLang="en-US" sz="1400" b="1" dirty="0"/>
              <a:t>인터넷 연결은 모바일 </a:t>
            </a:r>
            <a:r>
              <a:rPr lang="ko-KR" altLang="en-US" sz="1400" b="1" dirty="0" err="1"/>
              <a:t>핫스팟을</a:t>
            </a:r>
            <a:r>
              <a:rPr lang="ko-KR" altLang="en-US" sz="1400" b="1" dirty="0"/>
              <a:t> 연결하는 방법과 </a:t>
            </a:r>
            <a:r>
              <a:rPr lang="en-US" altLang="ko-KR" sz="1400" b="1" dirty="0"/>
              <a:t>USIM </a:t>
            </a:r>
            <a:r>
              <a:rPr lang="ko-KR" altLang="en-US" sz="1400" b="1" dirty="0"/>
              <a:t>을 연결하는 방법으로 제공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CAST</a:t>
            </a:r>
            <a:r>
              <a:rPr lang="ko-KR" altLang="en-US" dirty="0"/>
              <a:t> 설치</a:t>
            </a:r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15188945-1085-DC6B-1C8C-A2474F2DD0BE}"/>
              </a:ext>
            </a:extLst>
          </p:cNvPr>
          <p:cNvGrpSpPr/>
          <p:nvPr/>
        </p:nvGrpSpPr>
        <p:grpSpPr>
          <a:xfrm>
            <a:off x="704528" y="3068960"/>
            <a:ext cx="1452630" cy="2720491"/>
            <a:chOff x="1302618" y="3428999"/>
            <a:chExt cx="1452630" cy="2720491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86DE784E-DC0B-68CB-5EA0-55930255327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2618" y="3428999"/>
              <a:ext cx="1452630" cy="2720491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</p:pic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E84B022-3CEB-887E-AD98-3C2B3A5091AA}"/>
                </a:ext>
              </a:extLst>
            </p:cNvPr>
            <p:cNvSpPr/>
            <p:nvPr/>
          </p:nvSpPr>
          <p:spPr>
            <a:xfrm>
              <a:off x="1408561" y="4226764"/>
              <a:ext cx="1256144" cy="18316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61D30AB-0084-DE7E-FA03-F7853330517B}"/>
              </a:ext>
            </a:extLst>
          </p:cNvPr>
          <p:cNvGrpSpPr/>
          <p:nvPr/>
        </p:nvGrpSpPr>
        <p:grpSpPr>
          <a:xfrm>
            <a:off x="2250207" y="3068960"/>
            <a:ext cx="1445063" cy="2721600"/>
            <a:chOff x="2848297" y="3428999"/>
            <a:chExt cx="1445063" cy="2721600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0AA5CFC8-DF92-A8EC-F529-20FAF6B46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8297" y="3428999"/>
              <a:ext cx="1445063" cy="2721600"/>
            </a:xfrm>
            <a:prstGeom prst="rect">
              <a:avLst/>
            </a:prstGeom>
          </p:spPr>
        </p:pic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202CD82C-1CBF-6DBD-61DA-B2D03E1E799F}"/>
                </a:ext>
              </a:extLst>
            </p:cNvPr>
            <p:cNvSpPr/>
            <p:nvPr/>
          </p:nvSpPr>
          <p:spPr>
            <a:xfrm>
              <a:off x="2867831" y="5557175"/>
              <a:ext cx="1404132" cy="1832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D4DA1D9-0862-3FAB-0F0B-364CE70E17F1}"/>
              </a:ext>
            </a:extLst>
          </p:cNvPr>
          <p:cNvSpPr txBox="1"/>
          <p:nvPr/>
        </p:nvSpPr>
        <p:spPr>
          <a:xfrm>
            <a:off x="502844" y="2214217"/>
            <a:ext cx="45055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 기기의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내의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핫스팟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 진입 후 핫스팟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on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CE266B8-F23D-D665-2534-57230C6CBB36}"/>
              </a:ext>
            </a:extLst>
          </p:cNvPr>
          <p:cNvSpPr txBox="1"/>
          <p:nvPr/>
        </p:nvSpPr>
        <p:spPr>
          <a:xfrm>
            <a:off x="4576373" y="2296112"/>
            <a:ext cx="5208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CAST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진입 후 </a:t>
            </a:r>
            <a:r>
              <a:rPr lang="en-US" altLang="ko-KR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WiFi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켠 후 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핫스팟이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작동되고 있는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모바일 기기와 연결 시도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9335F126-8BB7-3EC6-2E80-4F2D3779FA59}"/>
              </a:ext>
            </a:extLst>
          </p:cNvPr>
          <p:cNvGrpSpPr/>
          <p:nvPr/>
        </p:nvGrpSpPr>
        <p:grpSpPr>
          <a:xfrm>
            <a:off x="4673840" y="3068959"/>
            <a:ext cx="4400048" cy="2720491"/>
            <a:chOff x="6523861" y="3429000"/>
            <a:chExt cx="4400048" cy="2720491"/>
          </a:xfrm>
        </p:grpSpPr>
        <p:pic>
          <p:nvPicPr>
            <p:cNvPr id="33" name="그림 32" descr="텍스트, 스크린샷, 소프트웨어, 폰트이(가) 표시된 사진&#10;&#10;자동 생성된 설명">
              <a:extLst>
                <a:ext uri="{FF2B5EF4-FFF2-40B4-BE49-F238E27FC236}">
                  <a16:creationId xmlns:a16="http://schemas.microsoft.com/office/drawing/2014/main" id="{E4D7C0F1-E03E-0A57-A0F7-648789FFB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3861" y="3429000"/>
              <a:ext cx="3783457" cy="1418796"/>
            </a:xfrm>
            <a:prstGeom prst="rect">
              <a:avLst/>
            </a:prstGeom>
          </p:spPr>
        </p:pic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189670FD-EDBF-8471-1CFB-8006A87B86F2}"/>
                </a:ext>
              </a:extLst>
            </p:cNvPr>
            <p:cNvSpPr/>
            <p:nvPr/>
          </p:nvSpPr>
          <p:spPr>
            <a:xfrm>
              <a:off x="6754466" y="3515686"/>
              <a:ext cx="1331688" cy="1941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35" name="그림 34" descr="텍스트이(가) 표시된 사진&#10;&#10;자동 생성된 설명">
              <a:extLst>
                <a:ext uri="{FF2B5EF4-FFF2-40B4-BE49-F238E27FC236}">
                  <a16:creationId xmlns:a16="http://schemas.microsoft.com/office/drawing/2014/main" id="{435C77D4-EA8E-CC0B-BA36-C033B6295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3861" y="4929691"/>
              <a:ext cx="3360429" cy="1219800"/>
            </a:xfrm>
            <a:prstGeom prst="rect">
              <a:avLst/>
            </a:prstGeom>
          </p:spPr>
        </p:pic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8BE6DC07-C2E3-3289-33AB-1986D1EAAD54}"/>
                </a:ext>
              </a:extLst>
            </p:cNvPr>
            <p:cNvSpPr/>
            <p:nvPr/>
          </p:nvSpPr>
          <p:spPr>
            <a:xfrm>
              <a:off x="9621295" y="5451630"/>
              <a:ext cx="247601" cy="2462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D1DB98D0-1532-AFA9-F5C1-0A43FAB11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7318" y="5302440"/>
              <a:ext cx="616591" cy="474300"/>
            </a:xfrm>
            <a:prstGeom prst="rect">
              <a:avLst/>
            </a:prstGeom>
          </p:spPr>
        </p:pic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CCDF52FE-73FE-5048-BA4C-B6BC65B9A9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84290" y="5574778"/>
              <a:ext cx="341956" cy="1"/>
            </a:xfrm>
            <a:prstGeom prst="line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576373" y="1847668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554447" y="1847669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휴대폰</a:t>
            </a:r>
            <a:r>
              <a:rPr lang="en-US" altLang="ko-KR" sz="1200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818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인터넷 연결 ① </a:t>
            </a:r>
            <a:r>
              <a:rPr lang="ko-KR" altLang="en-US" dirty="0" err="1"/>
              <a:t>핫스팟</a:t>
            </a:r>
            <a:r>
              <a:rPr lang="ko-KR" altLang="en-US" dirty="0"/>
              <a:t> 이용</a:t>
            </a:r>
            <a:r>
              <a:rPr lang="en-US" altLang="ko-KR" dirty="0"/>
              <a:t>-</a:t>
            </a:r>
            <a:r>
              <a:rPr lang="ko-KR" altLang="en-US" dirty="0"/>
              <a:t>안드로이드 모드 및 루틴   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9794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안드로이드 단말에는 </a:t>
            </a:r>
            <a:r>
              <a:rPr lang="ko-KR" altLang="en-US" sz="1400" b="1" dirty="0" err="1"/>
              <a:t>모드및</a:t>
            </a:r>
            <a:r>
              <a:rPr lang="ko-KR" altLang="en-US" sz="1400" b="1" dirty="0"/>
              <a:t> 루틴을 통해서 </a:t>
            </a:r>
            <a:r>
              <a:rPr lang="en-US" altLang="ko-KR" sz="1400" b="1" dirty="0"/>
              <a:t>CAST</a:t>
            </a:r>
            <a:r>
              <a:rPr lang="ko-KR" altLang="en-US" sz="1400" b="1" dirty="0"/>
              <a:t>에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블루투스 연결이 되면 자동으로 </a:t>
            </a:r>
            <a:r>
              <a:rPr lang="en-US" altLang="ko-KR" sz="1400" b="1" dirty="0"/>
              <a:t>WIFI </a:t>
            </a:r>
            <a:r>
              <a:rPr lang="ko-KR" altLang="en-US" sz="1400" b="1" dirty="0" err="1"/>
              <a:t>핫스팟이</a:t>
            </a:r>
            <a:r>
              <a:rPr lang="ko-KR" altLang="en-US" sz="1400" b="1" dirty="0"/>
              <a:t> 실행되게 설정하여 </a:t>
            </a:r>
            <a:endParaRPr lang="en-US" altLang="ko-KR" sz="1400" b="1" dirty="0"/>
          </a:p>
          <a:p>
            <a:r>
              <a:rPr lang="ko-KR" altLang="en-US" sz="1400" b="1" dirty="0"/>
              <a:t>편리하게 </a:t>
            </a:r>
            <a:r>
              <a:rPr lang="ko-KR" altLang="en-US" sz="1400" b="1" dirty="0" err="1"/>
              <a:t>사용가능함</a:t>
            </a:r>
            <a:r>
              <a:rPr lang="en-US" altLang="ko-KR" sz="1400" b="1" dirty="0"/>
              <a:t> (</a:t>
            </a:r>
            <a:r>
              <a:rPr lang="ko-KR" altLang="en-US" sz="1400" b="1" dirty="0"/>
              <a:t>블루투스는 언제나 </a:t>
            </a:r>
            <a:r>
              <a:rPr lang="en-US" altLang="ko-KR" sz="1400" b="1" dirty="0"/>
              <a:t>ON </a:t>
            </a:r>
            <a:r>
              <a:rPr lang="ko-KR" altLang="en-US" sz="1400" b="1" dirty="0"/>
              <a:t>해놓은 상태가 필요</a:t>
            </a:r>
            <a:r>
              <a:rPr lang="en-US" altLang="ko-KR" sz="1400" b="1" dirty="0"/>
              <a:t>) </a:t>
            </a: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CAST</a:t>
            </a:r>
            <a:r>
              <a:rPr lang="ko-KR" altLang="en-US" dirty="0"/>
              <a:t> 설치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7480724-B5FD-CDCD-C477-03F6BE5FDE70}"/>
              </a:ext>
            </a:extLst>
          </p:cNvPr>
          <p:cNvSpPr txBox="1"/>
          <p:nvPr/>
        </p:nvSpPr>
        <p:spPr>
          <a:xfrm>
            <a:off x="416496" y="1661606"/>
            <a:ext cx="500946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모드및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루틴 </a:t>
            </a: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+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버튼으로 루틴 추가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루틴 만들기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(1)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언제 실행할까요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? 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+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이루틴이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시작되는 조건 추가 하기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블루투스기기 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(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별도창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기기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설정안됨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CAST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지정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             </a:t>
            </a:r>
            <a:r>
              <a:rPr lang="ko-KR" altLang="en-US" sz="1100" b="1" dirty="0">
                <a:solidFill>
                  <a:srgbClr val="0000FF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연결되면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(2)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무엇을 할까요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? 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+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이루틴으로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실행할 동작 추가 하기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모바일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핫스팟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             </a:t>
            </a:r>
            <a:r>
              <a:rPr lang="ko-KR" altLang="en-US" sz="1100" b="1" dirty="0">
                <a:solidFill>
                  <a:srgbClr val="0000FF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사용 </a:t>
            </a:r>
            <a:endParaRPr lang="en-US" altLang="ko-KR" sz="1100" b="1" dirty="0">
              <a:solidFill>
                <a:srgbClr val="0000FF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FA27AD3F-B346-7C39-6E53-170B0450548F}"/>
              </a:ext>
            </a:extLst>
          </p:cNvPr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0" y="4293096"/>
            <a:ext cx="1061100" cy="235800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A14EE186-7717-6A04-048C-34F04FFA60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08" y="4271962"/>
            <a:ext cx="1080120" cy="2400267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핫스팟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자동 설정 루틴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829442" y="1387534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핫스팟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자동 해제 루틴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480724-B5FD-CDCD-C477-03F6BE5FDE70}"/>
              </a:ext>
            </a:extLst>
          </p:cNvPr>
          <p:cNvSpPr txBox="1"/>
          <p:nvPr/>
        </p:nvSpPr>
        <p:spPr>
          <a:xfrm>
            <a:off x="4913664" y="1748878"/>
            <a:ext cx="500946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모드및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루틴 </a:t>
            </a: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2) +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버튼으로 루틴 추가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루틴 만들기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(1)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언제 실행할까요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? 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+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이루틴이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시작되는 조건 추가 하기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블루투스기기 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(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별도창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기기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설정안됨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CAST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를 지정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             </a:t>
            </a:r>
            <a:r>
              <a:rPr lang="ko-KR" altLang="en-US" sz="11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연결이 </a:t>
            </a:r>
            <a:r>
              <a:rPr lang="ko-KR" altLang="en-US" sz="1100" dirty="0" err="1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해재되면</a:t>
            </a:r>
            <a:r>
              <a:rPr lang="ko-KR" altLang="en-US" sz="11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lang="en-US" altLang="ko-KR" sz="1100" dirty="0">
              <a:solidFill>
                <a:srgbClr val="FF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(2)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무엇을 할까요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? 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+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이루틴으로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실행할 동작 추가 하기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 </a:t>
            </a: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모바일 </a:t>
            </a:r>
            <a:r>
              <a:rPr lang="ko-KR" altLang="en-US" sz="11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핫스팟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                       </a:t>
            </a:r>
            <a:r>
              <a:rPr lang="ko-KR" altLang="en-US" sz="1100" dirty="0" err="1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사용안함</a:t>
            </a:r>
            <a:r>
              <a:rPr lang="ko-KR" altLang="en-US" sz="11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</a:t>
            </a:r>
            <a:endParaRPr lang="en-US" altLang="ko-KR" sz="11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64" name="그림 63">
            <a:extLst>
              <a:ext uri="{FF2B5EF4-FFF2-40B4-BE49-F238E27FC236}">
                <a16:creationId xmlns:a16="http://schemas.microsoft.com/office/drawing/2014/main" id="{FA27AD3F-B346-7C39-6E53-170B0450548F}"/>
              </a:ext>
            </a:extLst>
          </p:cNvPr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120" y="4380368"/>
            <a:ext cx="1075888" cy="2091101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65" name="그림 64">
            <a:extLst>
              <a:ext uri="{FF2B5EF4-FFF2-40B4-BE49-F238E27FC236}">
                <a16:creationId xmlns:a16="http://schemas.microsoft.com/office/drawing/2014/main" id="{A14EE186-7717-6A04-048C-34F04FFA6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698" y="4348308"/>
            <a:ext cx="1158945" cy="2123161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5" name="모서리가 둥근 직사각형 4"/>
          <p:cNvSpPr/>
          <p:nvPr/>
        </p:nvSpPr>
        <p:spPr>
          <a:xfrm>
            <a:off x="6049155" y="5949280"/>
            <a:ext cx="932472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7355919" y="5949280"/>
            <a:ext cx="932472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4796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인터넷 연결 ② </a:t>
            </a:r>
            <a:r>
              <a:rPr lang="en-US" altLang="ko-KR" dirty="0"/>
              <a:t>USIM </a:t>
            </a:r>
            <a:r>
              <a:rPr lang="ko-KR" altLang="en-US" dirty="0"/>
              <a:t>사용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9095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USIM</a:t>
            </a:r>
            <a:r>
              <a:rPr lang="ko-KR" altLang="en-US" sz="1400" b="1" dirty="0"/>
              <a:t>의 연결은 데이터쉐어링</a:t>
            </a:r>
            <a:r>
              <a:rPr lang="en-US" altLang="ko-KR" sz="1400" b="1" dirty="0"/>
              <a:t>USIM </a:t>
            </a:r>
            <a:r>
              <a:rPr lang="ko-KR" altLang="en-US" sz="1400" b="1" dirty="0"/>
              <a:t>을 사용하기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알뜰폰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USIM </a:t>
            </a:r>
            <a:r>
              <a:rPr lang="ko-KR" altLang="en-US" sz="1400" b="1" dirty="0"/>
              <a:t>사용하기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와글미디어에서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재공하는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USIM </a:t>
            </a:r>
            <a:r>
              <a:rPr lang="ko-KR" altLang="en-US" sz="1400" b="1" dirty="0"/>
              <a:t>대여</a:t>
            </a:r>
            <a:endParaRPr lang="en-US" altLang="ko-KR" sz="1400" b="1" dirty="0"/>
          </a:p>
          <a:p>
            <a:r>
              <a:rPr lang="ko-KR" altLang="en-US" sz="1400" b="1" dirty="0"/>
              <a:t>사용하기가 있음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CAST</a:t>
            </a:r>
            <a:r>
              <a:rPr lang="ko-KR" altLang="en-US" dirty="0"/>
              <a:t> 설치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USIM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사용방식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88504" y="1916832"/>
            <a:ext cx="92890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#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심카드</a:t>
            </a:r>
            <a:r>
              <a:rPr lang="ko-KR" altLang="en-US" sz="1200" dirty="0">
                <a:latin typeface="맑은 고딕" panose="020B0503020000020004" pitchFamily="50" charset="-127"/>
              </a:rPr>
              <a:t> 사용은 </a:t>
            </a:r>
            <a:r>
              <a:rPr lang="en-US" altLang="ko-KR" sz="1200" dirty="0">
                <a:latin typeface="맑은 고딕" panose="020B0503020000020004" pitchFamily="50" charset="-127"/>
              </a:rPr>
              <a:t>3</a:t>
            </a:r>
            <a:r>
              <a:rPr lang="ko-KR" altLang="en-US" sz="1200" dirty="0">
                <a:latin typeface="맑은 고딕" panose="020B0503020000020004" pitchFamily="50" charset="-127"/>
              </a:rPr>
              <a:t>가지를 방식이 있습니다</a:t>
            </a:r>
            <a:r>
              <a:rPr lang="en-US" altLang="ko-KR" sz="1200" dirty="0">
                <a:latin typeface="맑은 고딕" panose="020B0503020000020004" pitchFamily="50" charset="-127"/>
              </a:rPr>
              <a:t>. </a:t>
            </a: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①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데이터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함께쓰기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(SKT) /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나눠쓰기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(KT) /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태블릿 유심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(LG </a:t>
            </a:r>
            <a:r>
              <a:rPr lang="en-US" altLang="ko-KR" sz="1200" b="1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Uplus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</a:rPr>
              <a:t>)</a:t>
            </a: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     - </a:t>
            </a:r>
            <a:r>
              <a:rPr lang="ko-KR" altLang="en-US" sz="1200" dirty="0">
                <a:latin typeface="맑은 고딕" panose="020B0503020000020004" pitchFamily="50" charset="-127"/>
              </a:rPr>
              <a:t>통신사의 정책으로 </a:t>
            </a:r>
            <a:r>
              <a:rPr lang="en-US" altLang="ko-KR" sz="1200" dirty="0">
                <a:latin typeface="맑은 고딕" panose="020B0503020000020004" pitchFamily="50" charset="-127"/>
              </a:rPr>
              <a:t>CAST </a:t>
            </a:r>
            <a:r>
              <a:rPr lang="ko-KR" altLang="en-US" sz="1200" dirty="0">
                <a:latin typeface="맑은 고딕" panose="020B0503020000020004" pitchFamily="50" charset="-127"/>
              </a:rPr>
              <a:t>의 </a:t>
            </a:r>
            <a:r>
              <a:rPr lang="en-US" altLang="ko-KR" sz="1200" dirty="0">
                <a:latin typeface="맑은 고딕" panose="020B0503020000020004" pitchFamily="50" charset="-127"/>
              </a:rPr>
              <a:t>IMEI</a:t>
            </a:r>
            <a:r>
              <a:rPr lang="ko-KR" altLang="en-US" sz="1200" dirty="0">
                <a:latin typeface="맑은 고딕" panose="020B0503020000020004" pitchFamily="50" charset="-127"/>
              </a:rPr>
              <a:t>를 등록해서 사용해야함 </a:t>
            </a: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②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자급제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알뜰폰</a:t>
            </a:r>
            <a:r>
              <a:rPr lang="ko-KR" altLang="en-US" sz="1200" dirty="0">
                <a:latin typeface="맑은 고딕" panose="020B0503020000020004" pitchFamily="50" charset="-127"/>
              </a:rPr>
              <a:t> 개통</a:t>
            </a: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ko-KR" altLang="en-US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ko-KR" altLang="en-US" sz="1200" dirty="0">
                <a:latin typeface="맑은 고딕" panose="020B0503020000020004" pitchFamily="50" charset="-127"/>
              </a:rPr>
              <a:t>③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와글미디어의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</a:rPr>
              <a:t>20G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요금제또는</a:t>
            </a:r>
            <a:r>
              <a:rPr lang="ko-KR" altLang="en-US" sz="1200" dirty="0">
                <a:latin typeface="맑은 고딕" panose="020B0503020000020004" pitchFamily="50" charset="-127"/>
              </a:rPr>
              <a:t> 선불 </a:t>
            </a:r>
            <a:r>
              <a:rPr lang="en-US" altLang="ko-KR" sz="1200" dirty="0">
                <a:latin typeface="맑은 고딕" panose="020B0503020000020004" pitchFamily="50" charset="-127"/>
              </a:rPr>
              <a:t>10</a:t>
            </a:r>
            <a:r>
              <a:rPr lang="ko-KR" altLang="en-US" sz="1200" dirty="0">
                <a:latin typeface="맑은 고딕" panose="020B0503020000020004" pitchFamily="50" charset="-127"/>
              </a:rPr>
              <a:t>배제공요금제 사용 </a:t>
            </a:r>
          </a:p>
          <a:p>
            <a:pPr lvl="0">
              <a:defRPr/>
            </a:pPr>
            <a:endParaRPr lang="ko-KR" altLang="en-US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# </a:t>
            </a:r>
            <a:r>
              <a:rPr lang="ko-KR" altLang="en-US" sz="1200" dirty="0">
                <a:latin typeface="맑은 고딕" panose="020B0503020000020004" pitchFamily="50" charset="-127"/>
              </a:rPr>
              <a:t>데이터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함께쓰기</a:t>
            </a:r>
            <a:r>
              <a:rPr lang="en-US" altLang="ko-KR" sz="1200" dirty="0">
                <a:latin typeface="맑은 고딕" panose="020B0503020000020004" pitchFamily="50" charset="-127"/>
              </a:rPr>
              <a:t>/</a:t>
            </a:r>
            <a:r>
              <a:rPr lang="ko-KR" altLang="en-US" sz="1200" dirty="0" err="1">
                <a:latin typeface="맑은 고딕" panose="020B0503020000020004" pitchFamily="50" charset="-127"/>
              </a:rPr>
              <a:t>나눠쓰기는</a:t>
            </a:r>
            <a:r>
              <a:rPr lang="ko-KR" altLang="en-US" sz="1200" dirty="0">
                <a:latin typeface="맑은 고딕" panose="020B0503020000020004" pitchFamily="50" charset="-127"/>
              </a:rPr>
              <a:t> 기존에 휴대폰에서 사용하시던 요금제의 데이터를 </a:t>
            </a:r>
            <a:r>
              <a:rPr lang="en-US" altLang="ko-KR" sz="1200" dirty="0">
                <a:latin typeface="맑은 고딕" panose="020B0503020000020004" pitchFamily="50" charset="-127"/>
              </a:rPr>
              <a:t>CAST</a:t>
            </a:r>
            <a:r>
              <a:rPr lang="ko-KR" altLang="en-US" sz="1200" dirty="0">
                <a:latin typeface="맑은 고딕" panose="020B0503020000020004" pitchFamily="50" charset="-127"/>
              </a:rPr>
              <a:t>와 공유해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사용하실수</a:t>
            </a:r>
            <a:r>
              <a:rPr lang="ko-KR" altLang="en-US" sz="1200" dirty="0">
                <a:latin typeface="맑은 고딕" panose="020B0503020000020004" pitchFamily="50" charset="-127"/>
              </a:rPr>
              <a:t> 있는 방법입니다</a:t>
            </a:r>
            <a:r>
              <a:rPr lang="en-US" altLang="ko-KR" sz="1200" dirty="0">
                <a:latin typeface="맑은 고딕" panose="020B0503020000020004" pitchFamily="50" charset="-127"/>
              </a:rPr>
              <a:t>.</a:t>
            </a:r>
          </a:p>
          <a:p>
            <a:pPr marL="171450" lvl="0" indent="-171450">
              <a:buFontTx/>
              <a:buChar char="-"/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KT 2</a:t>
            </a:r>
            <a:r>
              <a:rPr lang="ko-KR" altLang="en-US" sz="1200" dirty="0">
                <a:latin typeface="맑은 고딕" panose="020B0503020000020004" pitchFamily="50" charset="-127"/>
              </a:rPr>
              <a:t>대까지 무료</a:t>
            </a:r>
            <a:r>
              <a:rPr lang="en-US" altLang="ko-KR" sz="1200" dirty="0">
                <a:latin typeface="맑은 고딕" panose="020B0503020000020004" pitchFamily="50" charset="-127"/>
              </a:rPr>
              <a:t>, SKT 1</a:t>
            </a:r>
            <a:r>
              <a:rPr lang="ko-KR" altLang="en-US" sz="1200" dirty="0">
                <a:latin typeface="맑은 고딕" panose="020B0503020000020004" pitchFamily="50" charset="-127"/>
              </a:rPr>
              <a:t>대까지 무료</a:t>
            </a:r>
            <a:r>
              <a:rPr lang="en-US" altLang="ko-KR" sz="1200" dirty="0">
                <a:latin typeface="맑은 고딕" panose="020B0503020000020004" pitchFamily="50" charset="-127"/>
              </a:rPr>
              <a:t>, LG 1</a:t>
            </a:r>
            <a:r>
              <a:rPr lang="ko-KR" altLang="en-US" sz="1200" dirty="0">
                <a:latin typeface="맑은 고딕" panose="020B0503020000020004" pitchFamily="50" charset="-127"/>
              </a:rPr>
              <a:t>대까지 </a:t>
            </a:r>
            <a:r>
              <a:rPr lang="en-US" altLang="ko-KR" sz="1200" dirty="0">
                <a:latin typeface="맑은 고딕" panose="020B0503020000020004" pitchFamily="50" charset="-127"/>
              </a:rPr>
              <a:t>LTE </a:t>
            </a:r>
            <a:r>
              <a:rPr lang="ko-KR" altLang="en-US" sz="1200" dirty="0">
                <a:latin typeface="맑은 고딕" panose="020B0503020000020004" pitchFamily="50" charset="-127"/>
              </a:rPr>
              <a:t>기준 </a:t>
            </a:r>
            <a:r>
              <a:rPr lang="en-US" altLang="ko-KR" sz="1200" dirty="0">
                <a:latin typeface="맑은 고딕" panose="020B0503020000020004" pitchFamily="50" charset="-127"/>
              </a:rPr>
              <a:t>1</a:t>
            </a:r>
            <a:r>
              <a:rPr lang="ko-KR" altLang="en-US" sz="1200" dirty="0">
                <a:latin typeface="맑은 고딕" panose="020B0503020000020004" pitchFamily="50" charset="-127"/>
              </a:rPr>
              <a:t>대 무료</a:t>
            </a: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     </a:t>
            </a:r>
            <a:endParaRPr lang="ko-KR" altLang="en-US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-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자급제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알뜰폰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개통방식은</a:t>
            </a:r>
            <a:r>
              <a:rPr lang="ko-KR" altLang="en-US" sz="1200" dirty="0">
                <a:latin typeface="맑은 고딕" panose="020B0503020000020004" pitchFamily="50" charset="-127"/>
              </a:rPr>
              <a:t> 휴대폰의 데이터와 독립된상태로 사용 가능하십니다</a:t>
            </a:r>
            <a:r>
              <a:rPr lang="en-US" altLang="ko-KR" sz="1200" dirty="0">
                <a:latin typeface="맑은 고딕" panose="020B0503020000020004" pitchFamily="50" charset="-127"/>
              </a:rPr>
              <a:t>.</a:t>
            </a: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#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와글미디어의</a:t>
            </a:r>
            <a:r>
              <a:rPr lang="ko-KR" altLang="en-US" sz="1200" dirty="0">
                <a:latin typeface="맑은 고딕" panose="020B0503020000020004" pitchFamily="50" charset="-127"/>
              </a:rPr>
              <a:t> 통신요금제는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와글미디어로부터</a:t>
            </a:r>
            <a:r>
              <a:rPr lang="ko-KR" altLang="en-US" sz="1200" dirty="0">
                <a:latin typeface="맑은 고딕" panose="020B0503020000020004" pitchFamily="50" charset="-127"/>
              </a:rPr>
              <a:t> 대여하여 비용을 지급하는 방식으로 사용이 가능합니다</a:t>
            </a:r>
            <a:r>
              <a:rPr lang="en-US" altLang="ko-KR" sz="1200" dirty="0">
                <a:latin typeface="맑은 고딕" panose="020B0503020000020004" pitchFamily="50" charset="-127"/>
              </a:rPr>
              <a:t>. (2023.12</a:t>
            </a:r>
            <a:r>
              <a:rPr lang="ko-KR" altLang="en-US" sz="1200" dirty="0">
                <a:latin typeface="맑은 고딕" panose="020B0503020000020004" pitchFamily="50" charset="-127"/>
              </a:rPr>
              <a:t>월중 서비스 개시</a:t>
            </a:r>
            <a:r>
              <a:rPr lang="en-US" altLang="ko-KR" sz="1200" dirty="0">
                <a:latin typeface="맑은 고딕" panose="020B0503020000020004" pitchFamily="50" charset="-127"/>
              </a:rPr>
              <a:t>) </a:t>
            </a: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- 20GB </a:t>
            </a:r>
            <a:r>
              <a:rPr lang="ko-KR" altLang="en-US" sz="1200" dirty="0">
                <a:latin typeface="맑은 고딕" panose="020B0503020000020004" pitchFamily="50" charset="-127"/>
              </a:rPr>
              <a:t>요금제는 데이터 서비스만되는 요금제로 월별 </a:t>
            </a:r>
            <a:r>
              <a:rPr lang="en-US" altLang="ko-KR" sz="1200" dirty="0">
                <a:latin typeface="맑은 고딕" panose="020B0503020000020004" pitchFamily="50" charset="-127"/>
              </a:rPr>
              <a:t>12,430</a:t>
            </a:r>
            <a:r>
              <a:rPr lang="ko-KR" altLang="en-US" sz="1200" dirty="0">
                <a:latin typeface="맑은 고딕" panose="020B0503020000020004" pitchFamily="50" charset="-127"/>
              </a:rPr>
              <a:t>원을 지불하는 요금제 입니다</a:t>
            </a:r>
            <a:r>
              <a:rPr lang="en-US" altLang="ko-KR" sz="1200" dirty="0">
                <a:latin typeface="맑은 고딕" panose="020B0503020000020004" pitchFamily="50" charset="-127"/>
              </a:rPr>
              <a:t>. </a:t>
            </a: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- </a:t>
            </a:r>
            <a:r>
              <a:rPr lang="ko-KR" altLang="en-US" sz="1200" dirty="0">
                <a:latin typeface="맑은 고딕" panose="020B0503020000020004" pitchFamily="50" charset="-127"/>
              </a:rPr>
              <a:t>선불요금제는 선불의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금원을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</a:rPr>
              <a:t>10</a:t>
            </a:r>
            <a:r>
              <a:rPr lang="ko-KR" altLang="en-US" sz="1200" dirty="0">
                <a:latin typeface="맑은 고딕" panose="020B0503020000020004" pitchFamily="50" charset="-127"/>
              </a:rPr>
              <a:t>배 정도 드리는 요금제로 월별 </a:t>
            </a:r>
            <a:r>
              <a:rPr lang="en-US" altLang="ko-KR" sz="1200" dirty="0">
                <a:latin typeface="맑은 고딕" panose="020B0503020000020004" pitchFamily="50" charset="-127"/>
              </a:rPr>
              <a:t>6,000</a:t>
            </a:r>
            <a:r>
              <a:rPr lang="ko-KR" altLang="en-US" sz="1200" dirty="0">
                <a:latin typeface="맑은 고딕" panose="020B0503020000020004" pitchFamily="50" charset="-127"/>
              </a:rPr>
              <a:t>원에 </a:t>
            </a:r>
            <a:r>
              <a:rPr lang="en-US" altLang="ko-KR" sz="1200" dirty="0">
                <a:latin typeface="맑은 고딕" panose="020B0503020000020004" pitchFamily="50" charset="-127"/>
              </a:rPr>
              <a:t>2GB</a:t>
            </a:r>
            <a:r>
              <a:rPr lang="ko-KR" altLang="en-US" sz="1200" dirty="0">
                <a:latin typeface="맑은 고딕" panose="020B0503020000020004" pitchFamily="50" charset="-127"/>
              </a:rPr>
              <a:t>정도의 데이터와 기타 서비스를 사용할 수 있습니다</a:t>
            </a:r>
            <a:r>
              <a:rPr lang="en-US" altLang="ko-KR" sz="1200" dirty="0">
                <a:latin typeface="맑은 고딕" panose="020B0503020000020004" pitchFamily="50" charset="-127"/>
              </a:rPr>
              <a:t>. .</a:t>
            </a:r>
          </a:p>
        </p:txBody>
      </p:sp>
    </p:spTree>
    <p:extLst>
      <p:ext uri="{BB962C8B-B14F-4D97-AF65-F5344CB8AC3E}">
        <p14:creationId xmlns:p14="http://schemas.microsoft.com/office/powerpoint/2010/main" val="768069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93BCAB-EB04-C8BD-D26F-706D9DCFB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USIM (SKT)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8D68E85-D2D9-9409-AAC5-253AFB4DC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AE2CD5-2D73-62E1-5E4B-546E5A137E68}"/>
              </a:ext>
            </a:extLst>
          </p:cNvPr>
          <p:cNvSpPr txBox="1"/>
          <p:nvPr/>
        </p:nvSpPr>
        <p:spPr>
          <a:xfrm>
            <a:off x="560512" y="596007"/>
            <a:ext cx="885653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인터넷 발급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① 위의 링크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(https://shop.tworld.co.kr/exhibition/view?exhibitionId=P00000176)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접속해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로그인후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②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자급제폰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개통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-&gt;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제급제폰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등록화면에서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제조사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기타 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통신 유형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LTE(4G) 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스마트폰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IMEI: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이전 단계에서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메모해놓으셨던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번호를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입력후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③ 다음 화면에서 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가입유형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신규가입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선택후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④ 요금제는 핸드폰 요금제에 따라 다르기 때문에 적절한 요금제 선택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오프라인 발급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는 오프라인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발급시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직영점을 방문하실 경우 보다 수월하게 개통서비스를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받아보실수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있습니다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해외직구폰으로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개통 신청하시면 되며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IEMI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또한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개통시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직원에게 전달주시면 되겠습니다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(IMEI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 확인방법은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CAST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경우 설정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더보기탭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하단의 휴대전화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정보탭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&gt;IMEI(Slot1)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한줄만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등록해주시면 되겠습니다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.)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​ ※ SKT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는 반드시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휴대폰용 데이터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쉐어링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유심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으로 발급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받으시길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※ </a:t>
            </a:r>
            <a:r>
              <a:rPr lang="en-US" altLang="ko-KR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omd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불편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등록시 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[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외국 </a:t>
            </a:r>
            <a:r>
              <a:rPr lang="ko-KR" altLang="en-US" sz="120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자급제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 핸드폰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]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이라고 설명 부탁드리며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모델 등은 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'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기타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'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로 등록해주시면 됩니다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. (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기타핸드셋</a:t>
            </a: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)</a:t>
            </a:r>
            <a:b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</a:br>
            <a:r>
              <a:rPr lang="en-US" altLang="ko-KR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 ※ 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오프라인으로 </a:t>
            </a:r>
            <a:r>
              <a:rPr lang="ko-KR" altLang="en-US" sz="120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개통시</a:t>
            </a:r>
            <a:r>
              <a:rPr lang="ko-KR" altLang="en-US" sz="1200" dirty="0">
                <a:solidFill>
                  <a:srgbClr val="000000"/>
                </a:solidFill>
                <a:latin typeface="맑은 고딕" panose="020B0503020000020004" pitchFamily="50" charset="-127"/>
              </a:rPr>
              <a:t> 개개인 상담사의 역량과 지식에 따라 개통과정에 어려움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겪으실 수 있습니다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APN </a:t>
            </a:r>
            <a:r>
              <a:rPr lang="ko-KR" altLang="en-US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설정은 자동으로 처리됩니다</a:t>
            </a:r>
            <a:r>
              <a:rPr lang="en-US" altLang="ko-KR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30143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05ED5C-AAD8-C49A-25E1-0B469328C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USIM (KT)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9BAEB1F-A4F7-784B-D85B-895069FF9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AA2B42-F355-CAE9-5B30-15CA8EEB8324}"/>
              </a:ext>
            </a:extLst>
          </p:cNvPr>
          <p:cNvSpPr txBox="1"/>
          <p:nvPr/>
        </p:nvSpPr>
        <p:spPr>
          <a:xfrm>
            <a:off x="416050" y="692696"/>
            <a:ext cx="9001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데이터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쉐어링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유심칩은 휴대폰용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태블릿용 구분이 없습니다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따라서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발급을 받은 이후 태블릿에 꽂게 된다면 태블릿 전용이 되는 것이고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휴대폰에 꽂게 된다면 휴대폰 용이 되는 것입니다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이를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범용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유심칩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이라고 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1: </a:t>
            </a:r>
            <a:r>
              <a:rPr lang="ko-KR" altLang="en-US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인터넷 발급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21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데이터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쉐어링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가입이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셀프개통으로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변경됨에 따라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개통절차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진행전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유심을 미리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준비해주셔야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데이터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쉐어링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관련 정보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[KT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공식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 https://direct.kt.com/direct/directShare.do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※ LTE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혹은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5G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회선으로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가입해주셔야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※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개통신청을 하셨다면 관련 내용을 문자로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받아보실수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있습니다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①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편의점이나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KT Shop,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쿠팡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등을 통해 빠르게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받아보실수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있으며 자세한 구매방법은 상단 링크를 확인해주시길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②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심카드를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받으신후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다시 상단의 링크로 접속하여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페이지 맨 하단의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가입하기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눌러 인증 및 개통절차를 진행해주시길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2: </a:t>
            </a:r>
            <a:r>
              <a:rPr lang="ko-KR" altLang="en-US" sz="1200" b="1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오프라인 발급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플라자 방문 시에는 플라자 직원 분께서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번호를 확인하고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 등록을 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(IMEI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 확인방법은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CAST2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경우 프로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설정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더보기탭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하단의 휴대전화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정보탭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&gt;IMEI(Slot1)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한줄만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등록해주시면 되겠습니다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.)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프로 제품의 휴대전화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어플에서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*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#06#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누르신 후 처음에 뜨는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번호를 전달 주셔도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하지만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번호를 등록 시에는 기기를 확인하는 절차를 하는데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 때 반드시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OpenModel3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요청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하셔야합니다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 등록을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Openmodel3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개통하시면 문제없이 정상 개통이 가능하십니다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※ KT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플라자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직영점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방문시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보다 수월하게 개통서비스를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받아보실수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있습니다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2687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CB0A1C-7DE5-8D46-BEFB-F1696D868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USIM (LG)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FEC13D1-99A5-F07C-F34B-8BA9B899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2376B0-F857-5066-D3F3-10DEE65FF69C}"/>
              </a:ext>
            </a:extLst>
          </p:cNvPr>
          <p:cNvSpPr txBox="1"/>
          <p:nvPr/>
        </p:nvSpPr>
        <p:spPr>
          <a:xfrm>
            <a:off x="488950" y="550319"/>
            <a:ext cx="871252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LG Uplus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는 태블릿 유심칩으로만 발급이 가능하며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주소가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필요됩니다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발급을 받으시기 전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CAST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 및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WI-FI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주소를 먼저 확인하시길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발급을 받으신 후 반드시 휴대폰에 태블릿 유심칩을 넣어 개통을 먼저 진행해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주시길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휴대폰에 삽입 이후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개통이 진행 중입니다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메시지를 확인하고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 뒤에 유심칩을 제거 후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CAST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꽂아주시면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WI-FI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 확인 방법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CAST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설정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-&gt;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휴대전화 정보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*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번호는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IMEI1 (slot1)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으로 발급받아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주시길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바랍니다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(IMEI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 확인방법은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CAST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경우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더보기탭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하단의 휴대전화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정보탭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&gt;IMEI(Slot1)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값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한줄만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등록해주시면 되겠습니다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.)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발급 방법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인터넷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인터넷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발급의 경우에는 인터넷에서 별도로 신청을 하시고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고객센터에서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WI-FI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주소를 등록하시면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​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인터넷 발급 링크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https://www.lguplus.com/ent/spps/chrg/RetrieveLteDataSharing.hpi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유플러스 링크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https://www.lguplus.com/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고객센터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고객센터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(114)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전화 후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태블릿 용 데이터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쉐어링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유심칩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발급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관련 문의를 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상담 직원 분께서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유심 관련 부서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전화를 넘겨주실 텐데요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그 후 발급 의사를 희망하고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 및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WI-FI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주소를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불러주시면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*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주의사항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기기 명 및 제조사를 물어보시면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해외 직구 및 외산 단말기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라고 하시면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*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배송 방법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유심칩의 배송은 우체국 택배로 하루 정도 소요됩니다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b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대리점</a:t>
            </a:r>
            <a:b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대리점의 경우에도 고객센터와 마찬가지로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IMEI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번호와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WI-FI MAC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주소만 준비하셔서 방문하시면 됩니다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5442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1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040864"/>
              </p:ext>
            </p:extLst>
          </p:nvPr>
        </p:nvGraphicFramePr>
        <p:xfrm>
          <a:off x="726485" y="4653136"/>
          <a:ext cx="8712002" cy="1080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1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2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51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397858936"/>
                    </a:ext>
                  </a:extLst>
                </a:gridCol>
                <a:gridCol w="1029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0038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Version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DATE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Mark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req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Author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Confirm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038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V1.0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2023.11.01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Initial Creation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Daniel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038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V1.4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2023.12.14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차량중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b="1" kern="1200" spc="-50" baseline="0" dirty="0" err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특이차량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차량연결실패시 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계정설정실패시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Daniel </a:t>
                      </a:r>
                      <a:endParaRPr kumimoji="1" lang="ko-KR" altLang="en-US" sz="1100" b="1" kern="1200" spc="-50" baseline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038"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V1.6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2024.01.24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차량관련 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인터넷 관련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기존 이슈 정리</a:t>
                      </a: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Process </a:t>
                      </a:r>
                      <a:r>
                        <a:rPr kumimoji="1" lang="ko-KR" altLang="en-US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정리 </a:t>
                      </a:r>
                      <a:endParaRPr kumimoji="1" lang="en-US" altLang="ko-KR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kumimoji="1" lang="en-US" altLang="ko-KR" sz="1100" b="1" kern="1200" spc="-50" baseline="0" dirty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Daniel</a:t>
                      </a: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/>
                      </a:pPr>
                      <a:endParaRPr kumimoji="1" lang="ko-KR" altLang="en-US" sz="1100" b="1" kern="1200" spc="-50" baseline="0" dirty="0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588368" y="4140416"/>
            <a:ext cx="1944216" cy="2921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History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560512" y="376167"/>
            <a:ext cx="3888432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1400" dirty="0"/>
              <a:t>Purpose Of Documentation 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764321" y="676931"/>
            <a:ext cx="8674166" cy="5040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CAST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에 대한 이해를 높이는 자료의 제공과 </a:t>
            </a: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AS/CS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에 관련한 내용을 종합 정리하므로 </a:t>
            </a:r>
            <a:endParaRPr lang="en-US" altLang="ko-KR" sz="1200" b="0" dirty="0">
              <a:solidFill>
                <a:prstClr val="black"/>
              </a:solidFill>
              <a:cs typeface="+mn-cs"/>
            </a:endParaRPr>
          </a:p>
          <a:p>
            <a:pPr lvl="0">
              <a:spcBef>
                <a:spcPts val="0"/>
              </a:spcBef>
            </a:pP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CS </a:t>
            </a:r>
            <a:r>
              <a:rPr lang="ko-KR" altLang="en-US" sz="1200" b="0" dirty="0">
                <a:solidFill>
                  <a:prstClr val="black"/>
                </a:solidFill>
                <a:cs typeface="+mn-cs"/>
              </a:rPr>
              <a:t>에 활용하는 데에 목적을 두고 구성한다</a:t>
            </a:r>
            <a:r>
              <a:rPr lang="en-US" altLang="ko-KR" sz="1200" b="0" dirty="0">
                <a:solidFill>
                  <a:prstClr val="black"/>
                </a:solidFill>
                <a:cs typeface="+mn-cs"/>
              </a:rPr>
              <a:t> 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3656856" y="3370748"/>
            <a:ext cx="4032448" cy="6081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1200" dirty="0"/>
              <a:t>PART 1. CAST </a:t>
            </a:r>
            <a:r>
              <a:rPr lang="ko-KR" altLang="en-US" sz="1200" dirty="0"/>
              <a:t>사용 </a:t>
            </a:r>
            <a:endParaRPr lang="en-US" altLang="ko-KR" sz="1200" dirty="0"/>
          </a:p>
          <a:p>
            <a:r>
              <a:rPr lang="en-US" altLang="ko-KR" sz="1200" dirty="0"/>
              <a:t>PART 2. CAST </a:t>
            </a:r>
            <a:r>
              <a:rPr lang="ko-KR" altLang="en-US" sz="1200" dirty="0"/>
              <a:t>상세 </a:t>
            </a:r>
            <a:endParaRPr lang="en-US" altLang="ko-KR" sz="1200" dirty="0"/>
          </a:p>
          <a:p>
            <a:r>
              <a:rPr lang="en-US" altLang="ko-KR" sz="1200" dirty="0"/>
              <a:t>PART 3. </a:t>
            </a:r>
            <a:r>
              <a:rPr lang="ko-KR" altLang="en-US" sz="1200" dirty="0"/>
              <a:t>지사</a:t>
            </a:r>
            <a:r>
              <a:rPr lang="en-US" altLang="ko-KR" sz="1200" dirty="0"/>
              <a:t>/</a:t>
            </a:r>
            <a:r>
              <a:rPr lang="ko-KR" altLang="en-US" sz="1200" dirty="0"/>
              <a:t>대리점</a:t>
            </a:r>
            <a:endParaRPr lang="en-US" altLang="ko-KR" sz="1200" dirty="0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4520952" y="2564904"/>
            <a:ext cx="1944216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1400" dirty="0"/>
              <a:t>List </a:t>
            </a:r>
          </a:p>
        </p:txBody>
      </p:sp>
    </p:spTree>
    <p:extLst>
      <p:ext uri="{BB962C8B-B14F-4D97-AF65-F5344CB8AC3E}">
        <p14:creationId xmlns:p14="http://schemas.microsoft.com/office/powerpoint/2010/main" val="2295414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Launcher </a:t>
            </a:r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9461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CAST</a:t>
            </a:r>
            <a:r>
              <a:rPr lang="ko-KR" altLang="en-US" sz="1400" b="1" dirty="0"/>
              <a:t>의 </a:t>
            </a:r>
            <a:r>
              <a:rPr lang="ko-KR" altLang="en-US" sz="1400" b="1" dirty="0" err="1"/>
              <a:t>초기화면은</a:t>
            </a:r>
            <a:r>
              <a:rPr lang="ko-KR" altLang="en-US" sz="1400" b="1" dirty="0"/>
              <a:t> 휴대폰의 </a:t>
            </a:r>
            <a:r>
              <a:rPr lang="ko-KR" altLang="en-US" sz="1400" b="1" dirty="0" err="1"/>
              <a:t>런처와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유사하가</a:t>
            </a:r>
            <a:r>
              <a:rPr lang="ko-KR" altLang="en-US" sz="1400" b="1" dirty="0"/>
              <a:t> 구성되어있으며 좌측 시스템네비게이션 바와 우측에 </a:t>
            </a:r>
            <a:r>
              <a:rPr lang="ko-KR" altLang="en-US" sz="1400" b="1" dirty="0" err="1"/>
              <a:t>런처를</a:t>
            </a:r>
            <a:r>
              <a:rPr lang="ko-KR" altLang="en-US" sz="1400" b="1" dirty="0"/>
              <a:t> 통해서 </a:t>
            </a:r>
            <a:endParaRPr lang="en-US" altLang="ko-KR" sz="1400" b="1" dirty="0"/>
          </a:p>
          <a:p>
            <a:r>
              <a:rPr lang="ko-KR" altLang="en-US" sz="1400" b="1" dirty="0"/>
              <a:t>앱을 실행시킴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III. CAST </a:t>
            </a:r>
            <a:r>
              <a:rPr lang="ko-KR" altLang="en-US" dirty="0"/>
              <a:t>동작 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Launcher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241348" y="2060848"/>
            <a:ext cx="9419331" cy="3123281"/>
            <a:chOff x="430213" y="1647761"/>
            <a:chExt cx="11532758" cy="378575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D3772FF-3C6D-3CCD-CBA6-FD47ED7E94A4}"/>
                </a:ext>
              </a:extLst>
            </p:cNvPr>
            <p:cNvSpPr txBox="1"/>
            <p:nvPr/>
          </p:nvSpPr>
          <p:spPr>
            <a:xfrm>
              <a:off x="430213" y="1647761"/>
              <a:ext cx="11150657" cy="783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CAST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의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 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메인 화면은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A</a:t>
              </a:r>
              <a:r>
                <a:rPr lang="en-US" altLang="ko-KR" sz="12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pp</a:t>
              </a:r>
              <a:r>
                <a:rPr lang="ko-KR" altLang="en-US" sz="12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의 아이콘을 확인할 수 있으며</a:t>
              </a:r>
              <a:r>
                <a:rPr lang="en-US" altLang="ko-KR" sz="12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, 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좌측 상태바로 현재 구동 중인 어플도 확인하실 수 있습니다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.</a:t>
              </a:r>
              <a:b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</a:br>
              <a:b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</a:b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좌측 하단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‘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모든 앱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’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 버튼을 터치하면 설치된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App </a:t>
              </a:r>
              <a:r>
                <a: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목록을 자세하게 확인할 수 있습니다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.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endParaRPr>
            </a:p>
          </p:txBody>
        </p: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D2D806E-7C5E-5D5A-EF50-B64E29509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016" y="3487348"/>
              <a:ext cx="3283428" cy="19238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B1BB36-C066-444B-5FC1-87FCFFF5DB5C}"/>
                </a:ext>
              </a:extLst>
            </p:cNvPr>
            <p:cNvSpPr txBox="1"/>
            <p:nvPr/>
          </p:nvSpPr>
          <p:spPr>
            <a:xfrm>
              <a:off x="1855976" y="2790692"/>
              <a:ext cx="1819528" cy="33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메인 화면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FA9287-E2E3-238A-8AFA-2A11EE8EE1F9}"/>
                </a:ext>
              </a:extLst>
            </p:cNvPr>
            <p:cNvSpPr txBox="1"/>
            <p:nvPr/>
          </p:nvSpPr>
          <p:spPr>
            <a:xfrm>
              <a:off x="4889499" y="2790692"/>
              <a:ext cx="5446526" cy="33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모든 앱 버튼으로 설치된 </a:t>
              </a:r>
              <a:r>
                <a:rPr lang="en-US" altLang="ko-KR" sz="12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App </a:t>
              </a:r>
              <a:r>
                <a:rPr lang="ko-KR" altLang="en-US" sz="12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목록을 확인할 수 있습니다</a:t>
              </a:r>
              <a:r>
                <a:rPr lang="en-US" altLang="ko-KR" sz="12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64788678-1C09-18CB-C8D7-C7A91E973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9499" y="3509633"/>
              <a:ext cx="3283428" cy="1923883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4A2578AB-AE8D-ADD6-0FF3-F018A9E6D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9543" y="3509633"/>
              <a:ext cx="3283428" cy="1923884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2512DE59-7CB2-F524-FF08-FD5A36ABE201}"/>
                </a:ext>
              </a:extLst>
            </p:cNvPr>
            <p:cNvSpPr/>
            <p:nvPr/>
          </p:nvSpPr>
          <p:spPr>
            <a:xfrm>
              <a:off x="610474" y="3889975"/>
              <a:ext cx="475376" cy="73866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EED28A31-E0F9-4A3D-7B08-671C5D5C2A2D}"/>
                </a:ext>
              </a:extLst>
            </p:cNvPr>
            <p:cNvSpPr/>
            <p:nvPr/>
          </p:nvSpPr>
          <p:spPr>
            <a:xfrm>
              <a:off x="4861577" y="4843112"/>
              <a:ext cx="475376" cy="3693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18" name="화살표: 오른쪽 25">
              <a:extLst>
                <a:ext uri="{FF2B5EF4-FFF2-40B4-BE49-F238E27FC236}">
                  <a16:creationId xmlns:a16="http://schemas.microsoft.com/office/drawing/2014/main" id="{6F665756-0E15-FB3C-21DE-1CA7B4CBF9FA}"/>
                </a:ext>
              </a:extLst>
            </p:cNvPr>
            <p:cNvSpPr/>
            <p:nvPr/>
          </p:nvSpPr>
          <p:spPr>
            <a:xfrm>
              <a:off x="8311255" y="4095750"/>
              <a:ext cx="281204" cy="745156"/>
            </a:xfrm>
            <a:prstGeom prst="rightArrow">
              <a:avLst/>
            </a:prstGeom>
            <a:solidFill>
              <a:srgbClr val="CB1B3B"/>
            </a:solidFill>
            <a:ln w="19050">
              <a:solidFill>
                <a:srgbClr val="CB1B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034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 err="1"/>
              <a:t>플로팅</a:t>
            </a:r>
            <a:r>
              <a:rPr lang="ko-KR" altLang="en-US" dirty="0"/>
              <a:t> 버튼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8956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휴대폰의 버튼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홈</a:t>
            </a:r>
            <a:r>
              <a:rPr lang="en-US" altLang="ko-KR" sz="1400" b="1" dirty="0"/>
              <a:t>/</a:t>
            </a:r>
            <a:r>
              <a:rPr lang="ko-KR" altLang="en-US" sz="1400" b="1" dirty="0" err="1"/>
              <a:t>뒤로가가</a:t>
            </a:r>
            <a:r>
              <a:rPr lang="en-US" altLang="ko-KR" sz="1400" b="1" dirty="0"/>
              <a:t>/</a:t>
            </a:r>
            <a:r>
              <a:rPr lang="ko-KR" altLang="en-US" sz="1400" b="1" dirty="0" err="1"/>
              <a:t>앱보기</a:t>
            </a:r>
            <a:r>
              <a:rPr lang="en-US" altLang="ko-KR" sz="1400" b="1" dirty="0"/>
              <a:t>)</a:t>
            </a:r>
            <a:r>
              <a:rPr lang="ko-KR" altLang="en-US" sz="1400" b="1" dirty="0" err="1"/>
              <a:t>기능외에</a:t>
            </a:r>
            <a:r>
              <a:rPr lang="ko-KR" altLang="en-US" sz="1400" b="1" dirty="0"/>
              <a:t> 음성인식버튼 </a:t>
            </a:r>
            <a:r>
              <a:rPr lang="ko-KR" altLang="en-US" sz="1400" b="1" dirty="0" err="1"/>
              <a:t>분활화면</a:t>
            </a:r>
            <a:r>
              <a:rPr lang="en-US" altLang="ko-KR" sz="1400" b="1" dirty="0"/>
              <a:t>/</a:t>
            </a:r>
            <a:r>
              <a:rPr lang="ko-KR" altLang="en-US" sz="1400" b="1" dirty="0"/>
              <a:t>청소하기</a:t>
            </a:r>
            <a:r>
              <a:rPr lang="en-US" altLang="ko-KR" sz="1400" b="1" dirty="0"/>
              <a:t>/</a:t>
            </a:r>
            <a:r>
              <a:rPr lang="ko-KR" altLang="en-US" sz="1400" b="1" dirty="0"/>
              <a:t>차량화면으로 </a:t>
            </a:r>
            <a:r>
              <a:rPr lang="ko-KR" altLang="en-US" sz="1400" b="1" dirty="0" err="1"/>
              <a:t>이동버튼이있음</a:t>
            </a:r>
            <a:r>
              <a:rPr lang="ko-KR" altLang="en-US" sz="1400" b="1" dirty="0"/>
              <a:t>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III. CAST </a:t>
            </a:r>
            <a:r>
              <a:rPr lang="ko-KR" altLang="en-US" dirty="0"/>
              <a:t>동작 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플로팅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버튼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775C953D-5E91-43D4-3CFE-75B9F0203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4149080"/>
            <a:ext cx="2774124" cy="1625463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875D2310-DFDD-EA81-8258-5AFE7326AF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1927049"/>
            <a:ext cx="2844548" cy="1666727"/>
          </a:xfrm>
          <a:prstGeom prst="rect">
            <a:avLst/>
          </a:prstGeom>
        </p:spPr>
      </p:pic>
      <p:sp>
        <p:nvSpPr>
          <p:cNvPr id="21" name="내용 개체 틀 2">
            <a:extLst>
              <a:ext uri="{FF2B5EF4-FFF2-40B4-BE49-F238E27FC236}">
                <a16:creationId xmlns:a16="http://schemas.microsoft.com/office/drawing/2014/main" id="{18E30B42-74E6-A149-AF60-DDD595900C16}"/>
              </a:ext>
            </a:extLst>
          </p:cNvPr>
          <p:cNvSpPr txBox="1">
            <a:spLocks/>
          </p:cNvSpPr>
          <p:nvPr/>
        </p:nvSpPr>
        <p:spPr>
          <a:xfrm>
            <a:off x="3440832" y="1667847"/>
            <a:ext cx="5976664" cy="446455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594" indent="-228594" algn="l" defTabSz="914377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플로팅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버튼의 아이콘은 좌측부터 홈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백그라운드 어플리케이션 보기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호출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분할화면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프로세스 정리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화면 이동입니다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solidFill>
                  <a:srgbClr val="B60625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홈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어플리케이션 실행 이후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카링킷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프로의 홈 화면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바탕화면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으로 이동할 수 있는 버튼입니다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.Nano-SIM </a:t>
            </a:r>
            <a:r>
              <a:rPr lang="ko-KR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카드가 긁히거나 구부러지면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Nano-SIM </a:t>
            </a:r>
            <a:r>
              <a:rPr lang="ko-KR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카드와 카드에 저장된 데이터가 쉽게 손상되니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주의</a:t>
            </a:r>
            <a:r>
              <a:rPr lang="ko-KR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하세요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0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ko-KR" altLang="en-US" sz="1000" kern="100" dirty="0" err="1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ko-KR" altLang="en-US" sz="10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어플리케이션의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뒤로가기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및 이전 단계로 이동하는 버튼입니다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ko-KR" altLang="en-US" sz="1000" kern="100" spc="-1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백그라운드 어플리케이션</a:t>
            </a:r>
            <a:r>
              <a:rPr lang="ko-KR" altLang="en-US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백그라운드에서 실행중인 어플리케이션이 표시되는 버튼입니다</a:t>
            </a:r>
            <a:r>
              <a:rPr lang="en-US" altLang="ko-KR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ko-KR" altLang="en-US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터치 후 화면 하단 </a:t>
            </a:r>
            <a:r>
              <a:rPr lang="en-US" altLang="ko-KR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‘</a:t>
            </a:r>
            <a:r>
              <a:rPr lang="ko-KR" altLang="en-US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모두 삭제</a:t>
            </a:r>
            <a:r>
              <a:rPr lang="en-US" altLang="ko-KR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‘ </a:t>
            </a:r>
            <a:r>
              <a:rPr lang="ko-KR" altLang="en-US" sz="1000" kern="100" spc="-1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버튼을 통해 실행중인 어플리케이션을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모두 손쉽게 종료할 수 있습니다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0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호출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인공지능 비서를 호출할 수 있으며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기본 값은 구글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어시스턴트입니다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(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핸들에 위치한 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"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음성인식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“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기능으로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작동하는 어플리케이션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    -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차량의 음성인식버튼과 연결 </a:t>
            </a:r>
            <a:endParaRPr lang="en-US" altLang="ko-KR" sz="10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     -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설정에서 차량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＂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기타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&gt;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핸들음성인식버튼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단축키지정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</a:t>
            </a:r>
            <a:endParaRPr lang="ko-KR" altLang="ko-KR" sz="10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분할 화면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CAST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의 어플리케이션을 분할하여 사용할 수 있고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최대 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2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개의 어플리케이션을 한 화면에 송출이 가능합니다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프로세스 정리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백그라운드에서 실행되는 모든 어플리케이션을 종료해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, CAST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를 </a:t>
            </a:r>
            <a:r>
              <a:rPr lang="ko-KR" altLang="en-US" sz="1000" kern="100" dirty="0" err="1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최적화시키는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버튼입니다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 (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램 정리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kern="100" dirty="0">
                <a:solidFill>
                  <a:srgbClr val="C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차량 화면 이동 버튼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은 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CAST</a:t>
            </a:r>
            <a:r>
              <a:rPr lang="ko-KR" altLang="en-US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 이용 중 차량의 순정 화면으로 이동을 원하실 때 누르는 버튼입니다</a:t>
            </a:r>
            <a:r>
              <a:rPr lang="en-US" altLang="ko-KR" sz="1000" kern="100" dirty="0">
                <a:solidFill>
                  <a:schemeClr val="bg1">
                    <a:lumMod val="50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ko-KR" sz="1000" kern="1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Times New Roman" panose="02020603050405020304" pitchFamily="18" charset="0"/>
            </a:endParaRPr>
          </a:p>
          <a:p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6804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 err="1"/>
              <a:t>핸즈프리</a:t>
            </a:r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6082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차량의 </a:t>
            </a:r>
            <a:r>
              <a:rPr lang="ko-KR" altLang="en-US" sz="1400" b="1" dirty="0" err="1"/>
              <a:t>핸즈프리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손을 사용하지 않고 통화를 하는 기능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를 사용할 수 있음</a:t>
            </a:r>
            <a:endParaRPr lang="en-US" altLang="ko-KR" sz="1400" b="1" dirty="0"/>
          </a:p>
          <a:p>
            <a:r>
              <a:rPr lang="ko-KR" altLang="en-US" sz="1400" b="1" dirty="0"/>
              <a:t>기본설정 </a:t>
            </a:r>
            <a:r>
              <a:rPr lang="en-US" altLang="ko-KR" sz="1400" b="1" dirty="0"/>
              <a:t>:</a:t>
            </a:r>
            <a:r>
              <a:rPr lang="ko-KR" altLang="en-US" sz="1400" b="1" dirty="0"/>
              <a:t>차량과 휴대폰과의 블루투스 연결 </a:t>
            </a:r>
            <a:r>
              <a:rPr lang="en-US" altLang="ko-KR" sz="1400" b="1" dirty="0"/>
              <a:t> </a:t>
            </a: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IV. </a:t>
            </a:r>
            <a:r>
              <a:rPr lang="ko-KR" altLang="en-US" dirty="0"/>
              <a:t>주요기능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핸즈프리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블루투스 연결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87752" y="1916832"/>
            <a:ext cx="9217776" cy="3423849"/>
            <a:chOff x="429190" y="1647762"/>
            <a:chExt cx="12537972" cy="398095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87F5071-E0A7-D5B1-657B-847B7DAF145F}"/>
                </a:ext>
              </a:extLst>
            </p:cNvPr>
            <p:cNvSpPr txBox="1"/>
            <p:nvPr/>
          </p:nvSpPr>
          <p:spPr>
            <a:xfrm>
              <a:off x="429190" y="2385938"/>
              <a:ext cx="5554947" cy="30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3) 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연결할 기기를 찾으면 연결 버튼을 터치하여 등록 요청합니다</a:t>
              </a: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9368461-605D-BF4C-DB3B-1CEDD5609B69}"/>
                </a:ext>
              </a:extLst>
            </p:cNvPr>
            <p:cNvSpPr txBox="1"/>
            <p:nvPr/>
          </p:nvSpPr>
          <p:spPr>
            <a:xfrm>
              <a:off x="6675578" y="2790693"/>
              <a:ext cx="6291584" cy="50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4) 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스마트폰에서 연결 요청을 수락하여 등록 버튼을 터치하면 </a:t>
              </a: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CAST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와</a:t>
              </a:r>
              <a:b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</a:b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    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연결합니다</a:t>
              </a: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F7464460-83D6-953A-CE51-A27020AE4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5579" y="3313913"/>
              <a:ext cx="1141545" cy="23148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9493B2-2038-40BB-00CC-3A159E73AEC4}"/>
                </a:ext>
              </a:extLst>
            </p:cNvPr>
            <p:cNvSpPr txBox="1"/>
            <p:nvPr/>
          </p:nvSpPr>
          <p:spPr>
            <a:xfrm>
              <a:off x="430213" y="1647762"/>
              <a:ext cx="8553449" cy="30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CAST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와 스마트폰의 블루투스로 연결은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‘</a:t>
              </a:r>
              <a:r>
                <a:rPr kumimoji="0" lang="ko-KR" altLang="en-US" sz="11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핸즈프리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‘ 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어플을 통해서도 연결이 가능합니다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  <a:cs typeface="+mn-cs"/>
                </a:rPr>
                <a:t>.</a:t>
              </a:r>
              <a:endPara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CFF8B3B-5447-339E-3FC1-3FE163679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" y="3313913"/>
              <a:ext cx="3950592" cy="2314800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360B35A3-25D9-2E90-38DC-6E6FF5F454F2}"/>
                </a:ext>
              </a:extLst>
            </p:cNvPr>
            <p:cNvSpPr/>
            <p:nvPr/>
          </p:nvSpPr>
          <p:spPr>
            <a:xfrm>
              <a:off x="4354511" y="4554659"/>
              <a:ext cx="357189" cy="4502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A71C1AC3-CF72-785D-5799-C89AA8FF7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0518" y="3313913"/>
              <a:ext cx="3950592" cy="2314800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669632" y="5949280"/>
            <a:ext cx="76258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※ </a:t>
            </a:r>
            <a:r>
              <a:rPr lang="ko-KR" altLang="en-US" sz="1100" b="1" dirty="0"/>
              <a:t>기타 블루투스 </a:t>
            </a:r>
            <a:r>
              <a:rPr lang="ko-KR" altLang="en-US" sz="1100" b="1" dirty="0" err="1"/>
              <a:t>연결기기는</a:t>
            </a:r>
            <a:r>
              <a:rPr lang="ko-KR" altLang="en-US" sz="1100" b="1" dirty="0"/>
              <a:t> 블루투스</a:t>
            </a:r>
            <a:r>
              <a:rPr lang="en-US" altLang="ko-KR" sz="1100" b="1" dirty="0"/>
              <a:t>2</a:t>
            </a:r>
            <a:r>
              <a:rPr lang="ko-KR" altLang="en-US" sz="1100" b="1" dirty="0"/>
              <a:t>를 통해서 연결 </a:t>
            </a:r>
            <a:r>
              <a:rPr lang="en-US" altLang="ko-KR" sz="1100" b="1" dirty="0"/>
              <a:t>(</a:t>
            </a:r>
            <a:r>
              <a:rPr lang="ko-KR" altLang="en-US" sz="1100" b="1" dirty="0"/>
              <a:t>블루투스 아이콘에 </a:t>
            </a:r>
            <a:r>
              <a:rPr lang="en-US" altLang="ko-KR" sz="1100" b="1" dirty="0"/>
              <a:t>ODB2</a:t>
            </a:r>
            <a:r>
              <a:rPr lang="ko-KR" altLang="en-US" sz="1100" b="1" dirty="0" err="1"/>
              <a:t>연결등의</a:t>
            </a:r>
            <a:r>
              <a:rPr lang="ko-KR" altLang="en-US" sz="1100" b="1" dirty="0"/>
              <a:t> 문구 버튼을 눌러서 연결</a:t>
            </a:r>
            <a:r>
              <a:rPr lang="en-US" altLang="ko-KR" sz="1100" b="1" dirty="0"/>
              <a:t>) </a:t>
            </a:r>
          </a:p>
          <a:p>
            <a:endParaRPr lang="en-US" altLang="ko-KR" sz="11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69632" y="5518393"/>
            <a:ext cx="76065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※ </a:t>
            </a:r>
            <a:r>
              <a:rPr lang="ko-KR" altLang="en-US" sz="1100" b="1" dirty="0"/>
              <a:t>대리점의 경우 </a:t>
            </a:r>
            <a:r>
              <a:rPr lang="en-US" altLang="ko-KR" sz="1100" b="1" dirty="0"/>
              <a:t>CAST</a:t>
            </a:r>
            <a:r>
              <a:rPr lang="ko-KR" altLang="en-US" sz="1100" b="1" dirty="0"/>
              <a:t>이름을 변경해서 </a:t>
            </a:r>
            <a:r>
              <a:rPr lang="ko-KR" altLang="en-US" sz="1100" b="1" dirty="0" err="1"/>
              <a:t>사용하시는것을</a:t>
            </a:r>
            <a:r>
              <a:rPr lang="ko-KR" altLang="en-US" sz="1100" b="1" dirty="0"/>
              <a:t> 추천합니다</a:t>
            </a:r>
            <a:r>
              <a:rPr lang="en-US" altLang="ko-KR" sz="1100" b="1" dirty="0"/>
              <a:t>. (</a:t>
            </a:r>
            <a:r>
              <a:rPr lang="ko-KR" altLang="en-US" sz="1100" b="1" dirty="0"/>
              <a:t>다수의 </a:t>
            </a:r>
            <a:r>
              <a:rPr lang="en-US" altLang="ko-KR" sz="1100" b="1" dirty="0"/>
              <a:t>CAST</a:t>
            </a:r>
            <a:r>
              <a:rPr lang="ko-KR" altLang="en-US" sz="1100" b="1" dirty="0"/>
              <a:t>를 </a:t>
            </a:r>
            <a:r>
              <a:rPr lang="ko-KR" altLang="en-US" sz="1100" b="1" dirty="0" err="1"/>
              <a:t>사용하는경우에</a:t>
            </a:r>
            <a:r>
              <a:rPr lang="ko-KR" altLang="en-US" sz="1100" b="1" dirty="0"/>
              <a:t> 해당사용확인</a:t>
            </a:r>
            <a:r>
              <a:rPr lang="en-US" altLang="ko-KR" sz="11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293121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 err="1"/>
              <a:t>티맵</a:t>
            </a:r>
            <a:r>
              <a:rPr lang="ko-KR" altLang="en-US" dirty="0"/>
              <a:t>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9369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/>
              <a:t>티맵은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최신기종을</a:t>
            </a:r>
            <a:r>
              <a:rPr lang="ko-KR" altLang="en-US" sz="1400" b="1" dirty="0"/>
              <a:t> 플레이스토어에서 다운로드 받아서 사용하여야 하며 </a:t>
            </a:r>
            <a:r>
              <a:rPr lang="en-US" altLang="ko-KR" sz="1400" b="1" dirty="0"/>
              <a:t>USIM</a:t>
            </a:r>
            <a:r>
              <a:rPr lang="ko-KR" altLang="en-US" sz="1400" b="1" dirty="0"/>
              <a:t>이 없는 경우 기존 </a:t>
            </a:r>
            <a:r>
              <a:rPr lang="en-US" altLang="ko-KR" sz="1400" b="1" dirty="0"/>
              <a:t>ID</a:t>
            </a:r>
            <a:r>
              <a:rPr lang="ko-KR" altLang="en-US" sz="1400" b="1" dirty="0"/>
              <a:t>와 패스워드를 </a:t>
            </a:r>
            <a:endParaRPr lang="en-US" altLang="ko-KR" sz="1400" b="1" dirty="0"/>
          </a:p>
          <a:p>
            <a:r>
              <a:rPr lang="ko-KR" altLang="en-US" sz="1400" b="1" dirty="0"/>
              <a:t>준비하여 </a:t>
            </a:r>
            <a:r>
              <a:rPr lang="ko-KR" altLang="en-US" sz="1400" b="1" dirty="0" err="1"/>
              <a:t>로그인을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하여야합니다</a:t>
            </a:r>
            <a:r>
              <a:rPr lang="en-US" altLang="ko-KR" sz="1400" b="1" dirty="0"/>
              <a:t>. </a:t>
            </a: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IV. </a:t>
            </a:r>
            <a:r>
              <a:rPr lang="ko-KR" altLang="en-US" dirty="0"/>
              <a:t>주요기능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noProof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티맵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설정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373137" y="2026784"/>
            <a:ext cx="4103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1) </a:t>
            </a:r>
            <a:r>
              <a:rPr lang="en-US" altLang="ko-KR" sz="1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Tmap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실행하여 우측 하단 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전체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 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클릭합니다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373137" y="2280362"/>
            <a:ext cx="41037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2) 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우측 상단의 톱니바퀴 아이콘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설정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</a:t>
            </a:r>
            <a:r>
              <a:rPr lang="ko-KR" altLang="en-US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클릭합니다</a:t>
            </a:r>
            <a:r>
              <a:rPr lang="en-US" altLang="ko-KR" sz="1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FDB33899-7C92-52D6-612C-44F554050102}"/>
              </a:ext>
            </a:extLst>
          </p:cNvPr>
          <p:cNvSpPr/>
          <p:nvPr/>
        </p:nvSpPr>
        <p:spPr>
          <a:xfrm>
            <a:off x="3845041" y="4131237"/>
            <a:ext cx="372618" cy="356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1A5FAA67-A645-6587-96A7-E0B59A6572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32" y="2795939"/>
            <a:ext cx="3950591" cy="231480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F67C883B-548D-AAAA-DC7E-F220A6371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60" y="2973837"/>
            <a:ext cx="3950594" cy="23148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9871AB1-58A1-987F-3901-87050882DE9E}"/>
              </a:ext>
            </a:extLst>
          </p:cNvPr>
          <p:cNvSpPr txBox="1"/>
          <p:nvPr/>
        </p:nvSpPr>
        <p:spPr>
          <a:xfrm>
            <a:off x="361064" y="2587599"/>
            <a:ext cx="410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3)</a:t>
            </a:r>
            <a:r>
              <a:rPr lang="ko-KR" altLang="en-US" sz="14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내에서 </a:t>
            </a:r>
            <a:r>
              <a:rPr lang="en-US" altLang="ko-KR" sz="14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‘NUGU’ </a:t>
            </a:r>
            <a:r>
              <a:rPr lang="ko-KR" altLang="en-US" sz="14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찾아 클릭합니다</a:t>
            </a:r>
            <a:r>
              <a:rPr lang="en-US" altLang="ko-KR" sz="14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14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F09A1159-C5C8-0DDD-708F-3D9A97ED6AE5}"/>
              </a:ext>
            </a:extLst>
          </p:cNvPr>
          <p:cNvSpPr/>
          <p:nvPr/>
        </p:nvSpPr>
        <p:spPr>
          <a:xfrm>
            <a:off x="974424" y="3694852"/>
            <a:ext cx="3674526" cy="5169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b="1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A73F43-4CCE-0AE8-9C1B-AFF115CCEA65}"/>
              </a:ext>
            </a:extLst>
          </p:cNvPr>
          <p:cNvSpPr txBox="1"/>
          <p:nvPr/>
        </p:nvSpPr>
        <p:spPr>
          <a:xfrm>
            <a:off x="4976828" y="2210208"/>
            <a:ext cx="5212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4) ‘</a:t>
            </a:r>
            <a:r>
              <a:rPr lang="ko-KR" altLang="en-US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인공지능 </a:t>
            </a:r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NUGU </a:t>
            </a:r>
            <a:r>
              <a:rPr lang="ko-KR" altLang="en-US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사용하기</a:t>
            </a:r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메뉴로</a:t>
            </a:r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ON</a:t>
            </a:r>
            <a:r>
              <a:rPr lang="ko-KR" altLang="en-US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설정 가능합니다</a:t>
            </a:r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en-US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이름을 불러 대화시작하기는 </a:t>
            </a:r>
            <a:r>
              <a:rPr lang="en-US" altLang="ko-KR" sz="1200" b="1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OFF </a:t>
            </a:r>
            <a:endParaRPr lang="ko-KR" altLang="en-US" sz="1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C41E991-B97D-23CE-1546-2389674052F7}"/>
              </a:ext>
            </a:extLst>
          </p:cNvPr>
          <p:cNvSpPr/>
          <p:nvPr/>
        </p:nvSpPr>
        <p:spPr>
          <a:xfrm>
            <a:off x="8748642" y="3476013"/>
            <a:ext cx="442981" cy="3252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b="1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509146" y="1695100"/>
            <a:ext cx="71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누구 기능은 키되 이름을 불러 대화시작하기 기능은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OFF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하는것을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추천합니다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C41E991-B97D-23CE-1546-2389674052F7}"/>
              </a:ext>
            </a:extLst>
          </p:cNvPr>
          <p:cNvSpPr/>
          <p:nvPr/>
        </p:nvSpPr>
        <p:spPr>
          <a:xfrm>
            <a:off x="8739826" y="3899125"/>
            <a:ext cx="442981" cy="3252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b="1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9714551" y="4224394"/>
            <a:ext cx="253250" cy="85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81677" y="5693254"/>
            <a:ext cx="71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주행중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메뉴에서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음성설정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음악볼륨자동조절 끄기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6023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유튜브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8659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/>
              <a:t>유투브를</a:t>
            </a:r>
            <a:r>
              <a:rPr lang="ko-KR" altLang="en-US" sz="1400" b="1" dirty="0"/>
              <a:t> 통한 </a:t>
            </a:r>
            <a:r>
              <a:rPr lang="ko-KR" altLang="en-US" sz="1400" b="1" dirty="0" err="1"/>
              <a:t>영상시청이</a:t>
            </a:r>
            <a:r>
              <a:rPr lang="ko-KR" altLang="en-US" sz="1400" b="1" dirty="0"/>
              <a:t> 가능합니다 </a:t>
            </a:r>
            <a:r>
              <a:rPr lang="ko-KR" altLang="en-US" sz="1400" b="1" dirty="0" err="1"/>
              <a:t>뒤로가기시</a:t>
            </a:r>
            <a:r>
              <a:rPr lang="ko-KR" altLang="en-US" sz="1400" b="1" dirty="0"/>
              <a:t> 화면 </a:t>
            </a:r>
            <a:r>
              <a:rPr lang="ko-KR" altLang="en-US" sz="1400" b="1" dirty="0" err="1"/>
              <a:t>좌측상단의</a:t>
            </a:r>
            <a:r>
              <a:rPr lang="ko-KR" altLang="en-US" sz="1400" b="1" dirty="0"/>
              <a:t> 뒤로 가기를 추천합니다</a:t>
            </a:r>
            <a:r>
              <a:rPr lang="en-US" altLang="ko-KR" sz="1400" b="1" dirty="0"/>
              <a:t>. </a:t>
            </a:r>
          </a:p>
          <a:p>
            <a:r>
              <a:rPr lang="ko-KR" altLang="en-US" sz="1400" b="1" dirty="0"/>
              <a:t>광고를 자동으로 넘어가기 위하여 </a:t>
            </a:r>
            <a:r>
              <a:rPr lang="en-US" altLang="ko-KR" sz="1400" b="1" dirty="0"/>
              <a:t>AD JUMP </a:t>
            </a:r>
            <a:r>
              <a:rPr lang="ko-KR" altLang="en-US" sz="1400" b="1" dirty="0"/>
              <a:t>또는 </a:t>
            </a:r>
            <a:r>
              <a:rPr lang="en-US" altLang="ko-KR" sz="1400" b="1" dirty="0"/>
              <a:t>SKIP JUMP </a:t>
            </a:r>
            <a:r>
              <a:rPr lang="ko-KR" altLang="en-US" sz="1400" b="1" dirty="0"/>
              <a:t>를 반드시 깔고 </a:t>
            </a:r>
            <a:r>
              <a:rPr lang="ko-KR" altLang="en-US" sz="1400" b="1" dirty="0" err="1"/>
              <a:t>사용하는것을</a:t>
            </a:r>
            <a:r>
              <a:rPr lang="ko-KR" altLang="en-US" sz="1400" b="1" dirty="0"/>
              <a:t> 추천합니다</a:t>
            </a:r>
            <a:r>
              <a:rPr lang="en-US" altLang="ko-KR" sz="1400" b="1" dirty="0"/>
              <a:t>. </a:t>
            </a: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IV. </a:t>
            </a:r>
            <a:r>
              <a:rPr lang="ko-KR" altLang="en-US" dirty="0"/>
              <a:t>주요기능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3691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en-US" altLang="ko-KR" sz="1200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SKIP JUMP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30211" y="2125295"/>
            <a:ext cx="8915277" cy="3509482"/>
            <a:chOff x="430211" y="1647762"/>
            <a:chExt cx="10349158" cy="3987015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E7E84403-CAB8-9B11-364D-7A685FCE0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5995" y="3319977"/>
              <a:ext cx="3950592" cy="2314800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DABE917C-E033-DE35-7AF3-EFEECC1D0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610" y="3313913"/>
              <a:ext cx="3950592" cy="231480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9871AB1-58A1-987F-3901-87050882DE9E}"/>
                </a:ext>
              </a:extLst>
            </p:cNvPr>
            <p:cNvSpPr txBox="1"/>
            <p:nvPr/>
          </p:nvSpPr>
          <p:spPr>
            <a:xfrm>
              <a:off x="711194" y="2790693"/>
              <a:ext cx="6362706" cy="29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1) Play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스토어에서 </a:t>
              </a:r>
              <a:r>
                <a:rPr lang="ko-KR" altLang="en-US" sz="1100" dirty="0" err="1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스킵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 점프 설치 및 실행합니다</a:t>
              </a: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65FC102-0FED-F2A2-EE33-DD6EB23EFEC0}"/>
                </a:ext>
              </a:extLst>
            </p:cNvPr>
            <p:cNvSpPr txBox="1"/>
            <p:nvPr/>
          </p:nvSpPr>
          <p:spPr>
            <a:xfrm>
              <a:off x="430211" y="1647762"/>
              <a:ext cx="10349157" cy="29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Play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스토어를 통해 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skip</a:t>
              </a:r>
              <a:r>
                <a:rPr kumimoji="0" lang="en-US" altLang="ko-KR" sz="11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 jump </a:t>
              </a:r>
              <a:r>
                <a:rPr kumimoji="0" lang="ko-KR" altLang="en-US" sz="11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나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AD jump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앱을 다운 받으시면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, </a:t>
              </a:r>
              <a:r>
                <a:rPr kumimoji="0" lang="en-US" altLang="ko-KR" sz="11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Youtube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 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광고가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5</a:t>
              </a:r>
              <a:r>
                <a: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초 후 자동으로 </a:t>
              </a:r>
              <a:r>
                <a:rPr kumimoji="0" lang="en-US" altLang="ko-KR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S</a:t>
              </a:r>
              <a:r>
                <a:rPr lang="en-US" altLang="ko-KR" sz="11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kip</a:t>
              </a:r>
              <a:r>
                <a:rPr lang="ko-KR" altLang="en-US" sz="11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됩니다</a:t>
              </a:r>
              <a:r>
                <a:rPr lang="en-US" altLang="ko-KR" sz="1100" dirty="0">
                  <a:latin typeface="나눔스퀘어_ac Bold" panose="020B0600000101010101" pitchFamily="50" charset="-127"/>
                  <a:ea typeface="나눔스퀘어_ac Bold" panose="020B0600000101010101" pitchFamily="50" charset="-127"/>
                </a:rPr>
                <a:t>.</a:t>
              </a:r>
              <a:endParaRPr kumimoji="0" lang="ko-KR" alt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67BAD6A-DD03-6318-6ACF-986B8AF7952D}"/>
                </a:ext>
              </a:extLst>
            </p:cNvPr>
            <p:cNvSpPr txBox="1"/>
            <p:nvPr/>
          </p:nvSpPr>
          <p:spPr>
            <a:xfrm>
              <a:off x="6675579" y="2790693"/>
              <a:ext cx="4103790" cy="29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2) </a:t>
              </a:r>
              <a:r>
                <a:rPr lang="ko-KR" altLang="en-US" sz="1100" dirty="0" err="1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스킵</a:t>
              </a:r>
              <a:r>
                <a:rPr lang="ko-KR" altLang="en-US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 점프를 클릭합니다</a:t>
              </a:r>
              <a:r>
                <a:rPr lang="en-US" altLang="ko-KR" sz="11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CA1A8A29-62A8-AEB6-FEAC-FBC3990B809B}"/>
                </a:ext>
              </a:extLst>
            </p:cNvPr>
            <p:cNvSpPr/>
            <p:nvPr/>
          </p:nvSpPr>
          <p:spPr>
            <a:xfrm>
              <a:off x="7292975" y="5063553"/>
              <a:ext cx="3486393" cy="3770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193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1. AS </a:t>
            </a:r>
            <a:r>
              <a:rPr lang="ko-KR" altLang="en-US" dirty="0"/>
              <a:t>현황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V. </a:t>
            </a:r>
            <a:r>
              <a:rPr lang="ko-KR" altLang="en-US" dirty="0"/>
              <a:t>문제 대처 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16496" y="1193296"/>
            <a:ext cx="4953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200" dirty="0"/>
              <a:t>[ AS 수량 ]</a:t>
            </a:r>
            <a:endParaRPr lang="en-US" altLang="ko-KR" sz="1200" dirty="0"/>
          </a:p>
          <a:p>
            <a:endParaRPr lang="ko-KR" altLang="en-US" sz="1200" dirty="0"/>
          </a:p>
          <a:p>
            <a:r>
              <a:rPr lang="ko-KR" altLang="en-US" sz="1200" dirty="0"/>
              <a:t>1. </a:t>
            </a:r>
            <a:r>
              <a:rPr lang="ko-KR" altLang="en-US" sz="1200" dirty="0" err="1"/>
              <a:t>입고수량</a:t>
            </a:r>
            <a:r>
              <a:rPr lang="ko-KR" altLang="en-US" sz="1200" dirty="0"/>
              <a:t> 30대</a:t>
            </a:r>
          </a:p>
          <a:p>
            <a:endParaRPr lang="en-US" altLang="ko-KR" sz="1200" dirty="0"/>
          </a:p>
          <a:p>
            <a:r>
              <a:rPr lang="ko-KR" altLang="en-US" sz="1200" dirty="0"/>
              <a:t>2. </a:t>
            </a:r>
            <a:r>
              <a:rPr lang="ko-KR" altLang="en-US" sz="1200" dirty="0" err="1"/>
              <a:t>불량내역</a:t>
            </a:r>
            <a:r>
              <a:rPr lang="ko-KR" altLang="en-US" sz="1200" dirty="0"/>
              <a:t> 및 처리내역</a:t>
            </a:r>
          </a:p>
          <a:p>
            <a:r>
              <a:rPr lang="ko-KR" altLang="en-US" sz="1200" dirty="0"/>
              <a:t>    1) 단순변심 13대 (</a:t>
            </a:r>
            <a:r>
              <a:rPr lang="ko-KR" altLang="en-US" sz="1200" dirty="0" err="1"/>
              <a:t>박스개봉</a:t>
            </a:r>
            <a:r>
              <a:rPr lang="ko-KR" altLang="en-US" sz="1200" dirty="0"/>
              <a:t>)</a:t>
            </a:r>
          </a:p>
          <a:p>
            <a:r>
              <a:rPr lang="ko-KR" altLang="en-US" sz="1200" dirty="0"/>
              <a:t>         4대 </a:t>
            </a:r>
            <a:r>
              <a:rPr lang="ko-KR" altLang="en-US" sz="1200" dirty="0" err="1"/>
              <a:t>교품</a:t>
            </a:r>
            <a:r>
              <a:rPr lang="en-US" altLang="ko-KR" sz="1200" dirty="0"/>
              <a:t>, </a:t>
            </a:r>
            <a:r>
              <a:rPr lang="ko-KR" altLang="en-US" sz="1200" dirty="0"/>
              <a:t>9대 상품화 후 전달</a:t>
            </a:r>
          </a:p>
          <a:p>
            <a:r>
              <a:rPr lang="ko-KR" altLang="en-US" sz="1200" dirty="0"/>
              <a:t>    2) </a:t>
            </a:r>
            <a:r>
              <a:rPr lang="ko-KR" altLang="en-US" sz="1200" dirty="0" err="1"/>
              <a:t>유투브프리미엄</a:t>
            </a:r>
            <a:r>
              <a:rPr lang="ko-KR" altLang="en-US" sz="1200" dirty="0"/>
              <a:t>(</a:t>
            </a:r>
            <a:r>
              <a:rPr lang="ko-KR" altLang="en-US" sz="1200" dirty="0" err="1"/>
              <a:t>플로팅버튼</a:t>
            </a:r>
            <a:r>
              <a:rPr lang="ko-KR" altLang="en-US" sz="1200" dirty="0"/>
              <a:t>) 2대 </a:t>
            </a:r>
            <a:r>
              <a:rPr lang="ko-KR" altLang="en-US" sz="1200" dirty="0" err="1"/>
              <a:t>교품</a:t>
            </a:r>
            <a:r>
              <a:rPr lang="ko-KR" altLang="en-US" sz="1200" dirty="0"/>
              <a:t> </a:t>
            </a:r>
          </a:p>
          <a:p>
            <a:r>
              <a:rPr lang="ko-KR" altLang="en-US" sz="1200" dirty="0"/>
              <a:t>        </a:t>
            </a:r>
            <a:r>
              <a:rPr lang="en-US" altLang="ko-KR" sz="1200" dirty="0"/>
              <a:t>=&gt; </a:t>
            </a:r>
            <a:r>
              <a:rPr lang="ko-KR" altLang="en-US" sz="1200" dirty="0" err="1"/>
              <a:t>유투브프리미엄</a:t>
            </a:r>
            <a:r>
              <a:rPr lang="ko-KR" altLang="en-US" sz="1200" dirty="0"/>
              <a:t> 관련문서 전달 </a:t>
            </a:r>
          </a:p>
          <a:p>
            <a:r>
              <a:rPr lang="ko-KR" altLang="en-US" sz="1200" dirty="0"/>
              <a:t>    3)  낮은 펌웨어 </a:t>
            </a:r>
            <a:r>
              <a:rPr lang="ko-KR" altLang="en-US" sz="1200" dirty="0" err="1"/>
              <a:t>업글</a:t>
            </a:r>
            <a:r>
              <a:rPr lang="ko-KR" altLang="en-US" sz="1200" dirty="0"/>
              <a:t> 7대</a:t>
            </a:r>
          </a:p>
          <a:p>
            <a:r>
              <a:rPr lang="ko-KR" altLang="en-US" sz="1200" dirty="0"/>
              <a:t>          7대교품</a:t>
            </a:r>
            <a:r>
              <a:rPr lang="en-US" altLang="ko-KR" sz="1200" dirty="0"/>
              <a:t>,</a:t>
            </a:r>
            <a:r>
              <a:rPr lang="ko-KR" altLang="en-US" sz="1200" dirty="0"/>
              <a:t> </a:t>
            </a:r>
            <a:r>
              <a:rPr lang="ko-KR" altLang="en-US" sz="1200" dirty="0" err="1"/>
              <a:t>상품화예정</a:t>
            </a:r>
            <a:endParaRPr lang="ko-KR" altLang="en-US" sz="1200" dirty="0"/>
          </a:p>
          <a:p>
            <a:r>
              <a:rPr lang="ko-KR" altLang="en-US" sz="1200" dirty="0"/>
              <a:t>    </a:t>
            </a:r>
            <a:r>
              <a:rPr lang="ko-KR" altLang="en-US" sz="1200" b="1" dirty="0">
                <a:solidFill>
                  <a:srgbClr val="FF0000"/>
                </a:solidFill>
              </a:rPr>
              <a:t>4) </a:t>
            </a:r>
            <a:r>
              <a:rPr lang="ko-KR" altLang="en-US" sz="1200" b="1" dirty="0" err="1">
                <a:solidFill>
                  <a:srgbClr val="FF0000"/>
                </a:solidFill>
              </a:rPr>
              <a:t>부팅않됨</a:t>
            </a:r>
            <a:r>
              <a:rPr lang="ko-KR" altLang="en-US" sz="1200" b="1" dirty="0">
                <a:solidFill>
                  <a:srgbClr val="FF0000"/>
                </a:solidFill>
              </a:rPr>
              <a:t> 3대</a:t>
            </a:r>
          </a:p>
          <a:p>
            <a:r>
              <a:rPr lang="ko-KR" altLang="en-US" sz="1200" dirty="0"/>
              <a:t>         </a:t>
            </a:r>
            <a:r>
              <a:rPr lang="ko-KR" altLang="en-US" sz="1200" dirty="0" err="1"/>
              <a:t>교품</a:t>
            </a:r>
            <a:r>
              <a:rPr lang="en-US" altLang="ko-KR" sz="1200" dirty="0"/>
              <a:t>, </a:t>
            </a:r>
            <a:r>
              <a:rPr lang="ko-KR" altLang="en-US" sz="1200" dirty="0"/>
              <a:t>연구소 상세원인분석후 처리 </a:t>
            </a:r>
          </a:p>
          <a:p>
            <a:r>
              <a:rPr lang="ko-KR" altLang="en-US" sz="1200" dirty="0"/>
              <a:t>    5) 차량 연결 불량 2대</a:t>
            </a:r>
          </a:p>
          <a:p>
            <a:r>
              <a:rPr lang="ko-KR" altLang="en-US" sz="1200" dirty="0"/>
              <a:t>         2대교품</a:t>
            </a:r>
          </a:p>
          <a:p>
            <a:r>
              <a:rPr lang="ko-KR" altLang="en-US" sz="1200" dirty="0"/>
              <a:t>         원인불명(문제없음)</a:t>
            </a:r>
          </a:p>
          <a:p>
            <a:r>
              <a:rPr lang="ko-KR" altLang="en-US" sz="1200" dirty="0"/>
              <a:t>    6) </a:t>
            </a:r>
            <a:r>
              <a:rPr lang="ko-KR" altLang="en-US" sz="1200" dirty="0" err="1"/>
              <a:t>lcd</a:t>
            </a:r>
            <a:r>
              <a:rPr lang="ko-KR" altLang="en-US" sz="1200" dirty="0"/>
              <a:t> 불량 1대</a:t>
            </a:r>
          </a:p>
          <a:p>
            <a:r>
              <a:rPr lang="ko-KR" altLang="en-US" sz="1200" dirty="0"/>
              <a:t>         1대 </a:t>
            </a:r>
            <a:r>
              <a:rPr lang="ko-KR" altLang="en-US" sz="1200" dirty="0" err="1"/>
              <a:t>교품</a:t>
            </a:r>
            <a:r>
              <a:rPr lang="en-US" altLang="ko-KR" sz="1200" dirty="0"/>
              <a:t>, </a:t>
            </a:r>
            <a:r>
              <a:rPr lang="ko-KR" altLang="en-US" sz="1200" dirty="0" err="1"/>
              <a:t>수리진행</a:t>
            </a:r>
            <a:r>
              <a:rPr lang="ko-KR" altLang="en-US" sz="1200" dirty="0"/>
              <a:t> </a:t>
            </a:r>
          </a:p>
          <a:p>
            <a:r>
              <a:rPr lang="ko-KR" altLang="en-US" sz="1200" dirty="0"/>
              <a:t>    7) 기타 문제 2대 </a:t>
            </a:r>
          </a:p>
          <a:p>
            <a:r>
              <a:rPr lang="ko-KR" altLang="en-US" sz="1200" dirty="0"/>
              <a:t>         2대 </a:t>
            </a:r>
            <a:r>
              <a:rPr lang="ko-KR" altLang="en-US" sz="1200" dirty="0" err="1"/>
              <a:t>교품</a:t>
            </a:r>
            <a:r>
              <a:rPr lang="ko-KR" altLang="en-US" sz="1200" dirty="0"/>
              <a:t> </a:t>
            </a:r>
          </a:p>
          <a:p>
            <a:r>
              <a:rPr lang="ko-KR" altLang="en-US" sz="1200" dirty="0"/>
              <a:t>         </a:t>
            </a:r>
            <a:r>
              <a:rPr lang="ko-KR" altLang="en-US" sz="1200" dirty="0" err="1"/>
              <a:t>특이현상</a:t>
            </a:r>
            <a:r>
              <a:rPr lang="ko-KR" altLang="en-US" sz="1200" dirty="0"/>
              <a:t> 있었음 이후 정상동작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464" y="692696"/>
            <a:ext cx="5120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현재 </a:t>
            </a:r>
            <a:r>
              <a:rPr lang="en-US" altLang="ko-KR" sz="1400" b="1" dirty="0"/>
              <a:t>AS </a:t>
            </a:r>
            <a:r>
              <a:rPr lang="ko-KR" altLang="en-US" sz="1400" b="1" dirty="0"/>
              <a:t>관련 </a:t>
            </a:r>
            <a:r>
              <a:rPr lang="en-US" altLang="ko-KR" sz="1400" b="1" dirty="0"/>
              <a:t>30</a:t>
            </a:r>
            <a:r>
              <a:rPr lang="ko-KR" altLang="en-US" sz="1400" b="1" dirty="0"/>
              <a:t>대가 본사로 입고 이중 </a:t>
            </a:r>
            <a:r>
              <a:rPr lang="en-US" altLang="ko-KR" sz="1400" b="1" dirty="0"/>
              <a:t>4</a:t>
            </a:r>
            <a:r>
              <a:rPr lang="ko-KR" altLang="en-US" sz="1400" b="1" dirty="0"/>
              <a:t>대가 </a:t>
            </a:r>
            <a:r>
              <a:rPr lang="ko-KR" altLang="en-US" sz="1400" b="1" dirty="0" err="1"/>
              <a:t>순수불량</a:t>
            </a:r>
            <a:r>
              <a:rPr lang="ko-KR" altLang="en-US" sz="1400" b="1" dirty="0"/>
              <a:t> 판단 </a:t>
            </a:r>
            <a:endParaRPr lang="en-US" altLang="ko-KR" sz="1400" b="1" dirty="0"/>
          </a:p>
        </p:txBody>
      </p:sp>
      <p:sp>
        <p:nvSpPr>
          <p:cNvPr id="27" name="직사각형 26"/>
          <p:cNvSpPr/>
          <p:nvPr/>
        </p:nvSpPr>
        <p:spPr>
          <a:xfrm>
            <a:off x="4927456" y="1143735"/>
            <a:ext cx="3625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/>
              <a:t>[ AS 관련 분석 ]</a:t>
            </a:r>
            <a:endParaRPr lang="en-US" altLang="ko-KR" sz="1200" dirty="0"/>
          </a:p>
          <a:p>
            <a:endParaRPr lang="ko-KR" altLang="en-US" sz="1200" dirty="0"/>
          </a:p>
          <a:p>
            <a:r>
              <a:rPr lang="ko-KR" altLang="en-US" sz="1200" dirty="0"/>
              <a:t>1. 단순변심 개봉 수량이 44%차지</a:t>
            </a:r>
          </a:p>
          <a:p>
            <a:r>
              <a:rPr lang="ko-KR" altLang="en-US" sz="1200" dirty="0"/>
              <a:t>2. </a:t>
            </a:r>
            <a:r>
              <a:rPr lang="ko-KR" altLang="en-US" sz="1200" dirty="0" err="1"/>
              <a:t>유투브프리미엄과같이</a:t>
            </a:r>
            <a:r>
              <a:rPr lang="ko-KR" altLang="en-US" sz="1200" dirty="0"/>
              <a:t> </a:t>
            </a:r>
            <a:r>
              <a:rPr lang="ko-KR" altLang="en-US" sz="1200" dirty="0" err="1"/>
              <a:t>pip설정필요</a:t>
            </a:r>
            <a:r>
              <a:rPr lang="ko-KR" altLang="en-US" sz="1200" dirty="0"/>
              <a:t> 2건</a:t>
            </a:r>
          </a:p>
          <a:p>
            <a:r>
              <a:rPr lang="ko-KR" altLang="en-US" sz="1200" dirty="0"/>
              <a:t>3. </a:t>
            </a:r>
            <a:r>
              <a:rPr lang="ko-KR" altLang="en-US" sz="1200" dirty="0" err="1"/>
              <a:t>부팅않된</a:t>
            </a:r>
            <a:r>
              <a:rPr lang="ko-KR" altLang="en-US" sz="1200" dirty="0"/>
              <a:t> 내역 3건 </a:t>
            </a:r>
          </a:p>
          <a:p>
            <a:r>
              <a:rPr lang="ko-KR" altLang="en-US" sz="1200" dirty="0"/>
              <a:t>   </a:t>
            </a:r>
            <a:r>
              <a:rPr lang="ko-KR" altLang="en-US" sz="1200" dirty="0" err="1"/>
              <a:t>해당부분</a:t>
            </a:r>
            <a:r>
              <a:rPr lang="ko-KR" altLang="en-US" sz="1200" dirty="0"/>
              <a:t> </a:t>
            </a:r>
            <a:r>
              <a:rPr lang="ko-KR" altLang="en-US" sz="1200" dirty="0" err="1"/>
              <a:t>원인파악시료jumper</a:t>
            </a:r>
            <a:r>
              <a:rPr lang="ko-KR" altLang="en-US" sz="1200" dirty="0"/>
              <a:t> </a:t>
            </a:r>
            <a:r>
              <a:rPr lang="ko-KR" altLang="en-US" sz="1200" dirty="0" err="1"/>
              <a:t>작업진행</a:t>
            </a:r>
            <a:endParaRPr lang="ko-KR" altLang="en-US" sz="1200" dirty="0"/>
          </a:p>
          <a:p>
            <a:r>
              <a:rPr lang="ko-KR" altLang="en-US" sz="1200" dirty="0"/>
              <a:t>4. 차량연결관련 </a:t>
            </a:r>
            <a:endParaRPr lang="en-US" altLang="ko-KR" sz="1200" dirty="0"/>
          </a:p>
          <a:p>
            <a:r>
              <a:rPr lang="en-US" altLang="ko-KR" sz="1200" dirty="0"/>
              <a:t>   - </a:t>
            </a:r>
            <a:r>
              <a:rPr lang="ko-KR" altLang="en-US" sz="1200" dirty="0"/>
              <a:t>고객의 </a:t>
            </a:r>
            <a:r>
              <a:rPr lang="ko-KR" altLang="en-US" sz="1200" dirty="0" err="1"/>
              <a:t>오해일수있으나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r>
              <a:rPr lang="en-US" altLang="ko-KR" sz="1200" dirty="0"/>
              <a:t>   - </a:t>
            </a:r>
            <a:r>
              <a:rPr lang="ko-KR" altLang="en-US" sz="1200" dirty="0"/>
              <a:t>연구소에서는 </a:t>
            </a:r>
            <a:r>
              <a:rPr lang="ko-KR" altLang="en-US" sz="1200" dirty="0" err="1"/>
              <a:t>해당시료</a:t>
            </a:r>
            <a:r>
              <a:rPr lang="ko-KR" altLang="en-US" sz="1200" dirty="0"/>
              <a:t> 문제가</a:t>
            </a:r>
            <a:endParaRPr lang="en-US" altLang="ko-KR" sz="1200" dirty="0"/>
          </a:p>
          <a:p>
            <a:r>
              <a:rPr lang="en-US" altLang="ko-KR" sz="1200" dirty="0"/>
              <a:t>     </a:t>
            </a:r>
            <a:r>
              <a:rPr lang="ko-KR" altLang="en-US" sz="1200" dirty="0"/>
              <a:t>있다라고 가정하고 </a:t>
            </a:r>
            <a:r>
              <a:rPr lang="ko-KR" altLang="en-US" sz="1200" dirty="0" err="1"/>
              <a:t>원인분석중</a:t>
            </a:r>
            <a:endParaRPr lang="en-US" altLang="ko-KR" sz="1200" dirty="0"/>
          </a:p>
        </p:txBody>
      </p:sp>
      <p:sp>
        <p:nvSpPr>
          <p:cNvPr id="5" name="오른쪽 화살표 4"/>
          <p:cNvSpPr/>
          <p:nvPr/>
        </p:nvSpPr>
        <p:spPr>
          <a:xfrm>
            <a:off x="632520" y="5661248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1136576" y="5517232"/>
            <a:ext cx="66247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CS </a:t>
            </a:r>
            <a:r>
              <a:rPr lang="ko-KR" altLang="en-US" sz="1200" dirty="0"/>
              <a:t>와 </a:t>
            </a:r>
            <a:r>
              <a:rPr lang="en-US" altLang="ko-KR" sz="1200" dirty="0"/>
              <a:t>AS </a:t>
            </a:r>
            <a:r>
              <a:rPr lang="ko-KR" altLang="en-US" sz="1200" dirty="0"/>
              <a:t>가 </a:t>
            </a:r>
            <a:r>
              <a:rPr lang="ko-KR" altLang="en-US" sz="1200" dirty="0" err="1"/>
              <a:t>안정화되기</a:t>
            </a:r>
            <a:r>
              <a:rPr lang="ko-KR" altLang="en-US" sz="1200" dirty="0"/>
              <a:t> 전까지</a:t>
            </a:r>
            <a:r>
              <a:rPr lang="en-US" altLang="ko-KR" sz="1200" dirty="0"/>
              <a:t>(2</a:t>
            </a:r>
            <a:r>
              <a:rPr lang="ko-KR" altLang="en-US" sz="1200" dirty="0" err="1"/>
              <a:t>월말예상</a:t>
            </a:r>
            <a:r>
              <a:rPr lang="en-US" altLang="ko-KR" sz="1200" dirty="0"/>
              <a:t>) </a:t>
            </a:r>
            <a:r>
              <a:rPr lang="ko-KR" altLang="en-US" sz="1200" dirty="0" err="1"/>
              <a:t>선교품후</a:t>
            </a:r>
            <a:r>
              <a:rPr lang="ko-KR" altLang="en-US" sz="1200" dirty="0"/>
              <a:t> 본사 출고</a:t>
            </a:r>
            <a:r>
              <a:rPr lang="en-US" altLang="ko-KR" sz="1200" dirty="0"/>
              <a:t>=&gt; </a:t>
            </a:r>
            <a:r>
              <a:rPr lang="ko-KR" altLang="en-US" sz="1200" dirty="0" err="1"/>
              <a:t>해당내용</a:t>
            </a:r>
            <a:r>
              <a:rPr lang="ko-KR" alt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4536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문제발생시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V. </a:t>
            </a:r>
            <a:r>
              <a:rPr lang="ko-KR" altLang="en-US" dirty="0"/>
              <a:t>문제 대처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15297" y="1156424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버튼동작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488504" y="1464160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RESET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버튼 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USIM TRAY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위쪽 구멍을 </a:t>
            </a:r>
            <a:r>
              <a:rPr lang="ko-KR" altLang="en-US" sz="11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이쑤시게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연결  </a:t>
            </a:r>
            <a:endParaRPr lang="en-US" altLang="ko-KR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화면가기</a:t>
            </a:r>
            <a:r>
              <a:rPr lang="ko-KR" altLang="en-US" sz="1100" b="1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100" b="1" noProof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Pwr</a:t>
            </a:r>
            <a:r>
              <a:rPr lang="en-US" altLang="ko-KR" sz="1100" b="1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버튼의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초록불이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켜진상태에서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+ - 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키를 동시에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초정도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누름 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리부팅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파워키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초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68460" y="2311421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1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탈부착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리부팅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CABLE 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문제 인지 확인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9229" y="2014035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차량</a:t>
            </a:r>
            <a:r>
              <a:rPr kumimoji="0" lang="ko-KR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화면이 안보임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68460" y="3497116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볼륨 버튼  누르기 </a:t>
            </a:r>
            <a:endParaRPr lang="en-US" altLang="ko-KR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차량의 볼륨 다이얼 돌림 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플로팅버튼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번째 프로세스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KILL APP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한후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다시 시작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리부팅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9229" y="3199730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소리가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안남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39269" y="4712226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통상 인터넷 문제</a:t>
            </a:r>
            <a:endParaRPr lang="en-US" altLang="ko-KR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플로팅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버튼 눌러서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APP RESET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50038" y="4414840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유튜브않됨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32520" y="5558571"/>
            <a:ext cx="58685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buFontTx/>
              <a:buAutoNum type="arabicParenR"/>
              <a:defRPr/>
            </a:pP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네비게이션과 같이 </a:t>
            </a:r>
            <a:r>
              <a:rPr lang="ko-KR" altLang="en-US" sz="11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동작시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문제 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음성인식으로 호출하기 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OFF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43289" y="5261185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미티어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음질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812476" y="2912537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  <a:cs typeface="+mn-cs"/>
              </a:rPr>
              <a:t>NOTE) </a:t>
            </a:r>
            <a:r>
              <a:rPr lang="en-US" altLang="ko-KR" sz="12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LCD </a:t>
            </a:r>
            <a:r>
              <a:rPr lang="ko-KR" altLang="en-US" sz="12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화면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464" y="692696"/>
            <a:ext cx="2831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문제 발생시 해당 사안에 따라서 </a:t>
            </a:r>
            <a:endParaRPr lang="en-US" altLang="ko-KR" sz="14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25785" y="5859289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초기화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98992" y="6167025"/>
            <a:ext cx="7560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설정 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더보기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시스템 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옵션초기화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/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모든데이터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삭제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(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초기화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 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6009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이슈 대처 </a:t>
            </a:r>
            <a:r>
              <a:rPr lang="en-US" altLang="ko-KR" dirty="0"/>
              <a:t>Process </a:t>
            </a:r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V. </a:t>
            </a:r>
            <a:r>
              <a:rPr lang="ko-KR" altLang="en-US" dirty="0"/>
              <a:t>문제 대처 </a:t>
            </a:r>
          </a:p>
        </p:txBody>
      </p:sp>
      <p:cxnSp>
        <p:nvCxnSpPr>
          <p:cNvPr id="44" name="직선 연결선 43"/>
          <p:cNvCxnSpPr/>
          <p:nvPr/>
        </p:nvCxnSpPr>
        <p:spPr>
          <a:xfrm>
            <a:off x="5961112" y="1196752"/>
            <a:ext cx="0" cy="3960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순서도: 처리 2"/>
          <p:cNvSpPr/>
          <p:nvPr/>
        </p:nvSpPr>
        <p:spPr>
          <a:xfrm>
            <a:off x="251013" y="1964579"/>
            <a:ext cx="1539274" cy="648072"/>
          </a:xfrm>
          <a:prstGeom prst="flowChartProcess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현상 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(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구체적으로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)</a:t>
            </a:r>
          </a:p>
          <a:p>
            <a:pPr marL="228600" indent="-228600">
              <a:buAutoNum type="arabicPeriod"/>
            </a:pP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차종 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 연식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pPr marL="228600" indent="-228600">
              <a:buAutoNum type="arabicPeriod"/>
            </a:pP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인터넷 사용여부  </a:t>
            </a:r>
          </a:p>
        </p:txBody>
      </p:sp>
      <p:sp>
        <p:nvSpPr>
          <p:cNvPr id="16" name="순서도: 처리 15"/>
          <p:cNvSpPr/>
          <p:nvPr/>
        </p:nvSpPr>
        <p:spPr>
          <a:xfrm>
            <a:off x="251013" y="1437595"/>
            <a:ext cx="1539274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문제 확인 </a:t>
            </a:r>
          </a:p>
        </p:txBody>
      </p:sp>
      <p:sp>
        <p:nvSpPr>
          <p:cNvPr id="26" name="순서도: 처리 25"/>
          <p:cNvSpPr/>
          <p:nvPr/>
        </p:nvSpPr>
        <p:spPr>
          <a:xfrm>
            <a:off x="2325691" y="1437595"/>
            <a:ext cx="1539274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err="1">
                <a:solidFill>
                  <a:schemeClr val="tx1"/>
                </a:solidFill>
              </a:rPr>
              <a:t>기존문제</a:t>
            </a:r>
            <a:r>
              <a:rPr lang="ko-KR" altLang="en-US" sz="1100" b="1" dirty="0">
                <a:solidFill>
                  <a:schemeClr val="tx1"/>
                </a:solidFill>
              </a:rPr>
              <a:t> 확인 </a:t>
            </a:r>
          </a:p>
        </p:txBody>
      </p:sp>
      <p:sp>
        <p:nvSpPr>
          <p:cNvPr id="5" name="순서도: 판단 4"/>
          <p:cNvSpPr/>
          <p:nvPr/>
        </p:nvSpPr>
        <p:spPr>
          <a:xfrm>
            <a:off x="2296563" y="1917969"/>
            <a:ext cx="1673123" cy="743008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err="1">
                <a:solidFill>
                  <a:schemeClr val="tx1"/>
                </a:solidFill>
              </a:rPr>
              <a:t>기존문제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7" name="순서도: 처리 26"/>
          <p:cNvSpPr/>
          <p:nvPr/>
        </p:nvSpPr>
        <p:spPr>
          <a:xfrm>
            <a:off x="2392610" y="2970913"/>
            <a:ext cx="1539274" cy="613576"/>
          </a:xfrm>
          <a:prstGeom prst="flowChartProcess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1.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교육자료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2.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차종 엑셀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3. Q&amp;A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엑셀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" name="꺾인 연결선 6"/>
          <p:cNvCxnSpPr>
            <a:stCxn id="5" idx="2"/>
            <a:endCxn id="27" idx="0"/>
          </p:cNvCxnSpPr>
          <p:nvPr/>
        </p:nvCxnSpPr>
        <p:spPr>
          <a:xfrm rot="16200000" flipH="1">
            <a:off x="2992718" y="2801384"/>
            <a:ext cx="309936" cy="2912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55361" y="2660977"/>
            <a:ext cx="4323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/>
              <a:t>YES </a:t>
            </a:r>
            <a:endParaRPr lang="ko-KR" altLang="en-US" sz="1100" dirty="0"/>
          </a:p>
        </p:txBody>
      </p:sp>
      <p:sp>
        <p:nvSpPr>
          <p:cNvPr id="28" name="TextBox 27"/>
          <p:cNvSpPr txBox="1"/>
          <p:nvPr/>
        </p:nvSpPr>
        <p:spPr>
          <a:xfrm>
            <a:off x="3998810" y="2253273"/>
            <a:ext cx="372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/>
              <a:t>NO</a:t>
            </a:r>
            <a:endParaRPr lang="ko-KR" altLang="en-US" sz="1100" dirty="0"/>
          </a:p>
        </p:txBody>
      </p:sp>
      <p:cxnSp>
        <p:nvCxnSpPr>
          <p:cNvPr id="29" name="꺾인 연결선 28"/>
          <p:cNvCxnSpPr>
            <a:stCxn id="72" idx="3"/>
            <a:endCxn id="30" idx="1"/>
          </p:cNvCxnSpPr>
          <p:nvPr/>
        </p:nvCxnSpPr>
        <p:spPr>
          <a:xfrm flipV="1">
            <a:off x="3892827" y="2226011"/>
            <a:ext cx="422315" cy="250541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순서도: 처리 29"/>
          <p:cNvSpPr/>
          <p:nvPr/>
        </p:nvSpPr>
        <p:spPr>
          <a:xfrm>
            <a:off x="4315142" y="1964579"/>
            <a:ext cx="1423716" cy="522864"/>
          </a:xfrm>
          <a:prstGeom prst="flowChartProcess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+mj-lt"/>
              </a:rPr>
              <a:t>Carlinkit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r>
              <a:rPr lang="ko-KR" altLang="en-US" sz="1100" dirty="0" err="1">
                <a:solidFill>
                  <a:schemeClr val="tx1"/>
                </a:solidFill>
                <a:latin typeface="+mj-lt"/>
              </a:rPr>
              <a:t>사이트확인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 </a:t>
            </a:r>
            <a:endParaRPr lang="ko-KR" altLang="en-US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6" name="순서도: 처리 35"/>
          <p:cNvSpPr/>
          <p:nvPr/>
        </p:nvSpPr>
        <p:spPr>
          <a:xfrm>
            <a:off x="4261389" y="1436136"/>
            <a:ext cx="1423716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타사사이트확인</a:t>
            </a:r>
          </a:p>
        </p:txBody>
      </p:sp>
      <p:sp>
        <p:nvSpPr>
          <p:cNvPr id="38" name="순서도: 처리 37"/>
          <p:cNvSpPr/>
          <p:nvPr/>
        </p:nvSpPr>
        <p:spPr>
          <a:xfrm>
            <a:off x="6184567" y="1964579"/>
            <a:ext cx="1562050" cy="522864"/>
          </a:xfrm>
          <a:prstGeom prst="flowChartProcess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문제 </a:t>
            </a:r>
            <a:r>
              <a:rPr lang="ko-KR" altLang="en-US" sz="1100" dirty="0" err="1">
                <a:solidFill>
                  <a:schemeClr val="tx1"/>
                </a:solidFill>
                <a:latin typeface="+mj-lt"/>
              </a:rPr>
              <a:t>확인내용외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pPr marL="228600" indent="-228600">
              <a:buAutoNum type="arabicPeriod"/>
            </a:pP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영상</a:t>
            </a:r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/</a:t>
            </a:r>
            <a:r>
              <a:rPr lang="ko-KR" altLang="en-US" sz="1100" dirty="0" err="1">
                <a:solidFill>
                  <a:schemeClr val="tx1"/>
                </a:solidFill>
                <a:latin typeface="+mj-lt"/>
              </a:rPr>
              <a:t>사진확인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  </a:t>
            </a:r>
          </a:p>
        </p:txBody>
      </p:sp>
      <p:sp>
        <p:nvSpPr>
          <p:cNvPr id="39" name="순서도: 처리 38"/>
          <p:cNvSpPr/>
          <p:nvPr/>
        </p:nvSpPr>
        <p:spPr>
          <a:xfrm>
            <a:off x="6184567" y="1412776"/>
            <a:ext cx="1562050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err="1">
                <a:solidFill>
                  <a:schemeClr val="tx1"/>
                </a:solidFill>
              </a:rPr>
              <a:t>연구소통보</a:t>
            </a:r>
            <a:r>
              <a:rPr lang="ko-KR" altLang="en-US" sz="1100" b="1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40" name="꺾인 연결선 39"/>
          <p:cNvCxnSpPr>
            <a:stCxn id="30" idx="3"/>
            <a:endCxn id="38" idx="1"/>
          </p:cNvCxnSpPr>
          <p:nvPr/>
        </p:nvCxnSpPr>
        <p:spPr>
          <a:xfrm>
            <a:off x="5738858" y="2226011"/>
            <a:ext cx="445709" cy="127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꺾인 연결선 41"/>
          <p:cNvCxnSpPr>
            <a:stCxn id="3" idx="3"/>
            <a:endCxn id="5" idx="1"/>
          </p:cNvCxnSpPr>
          <p:nvPr/>
        </p:nvCxnSpPr>
        <p:spPr>
          <a:xfrm>
            <a:off x="1790287" y="2288615"/>
            <a:ext cx="506276" cy="8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순서도: 판단 54"/>
          <p:cNvSpPr/>
          <p:nvPr/>
        </p:nvSpPr>
        <p:spPr>
          <a:xfrm>
            <a:off x="8192326" y="1964867"/>
            <a:ext cx="1321738" cy="550016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로그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algn="ctr"/>
            <a:r>
              <a:rPr lang="en-US" altLang="ko-KR" sz="1000" dirty="0">
                <a:solidFill>
                  <a:schemeClr val="tx1"/>
                </a:solidFill>
              </a:rPr>
              <a:t>[</a:t>
            </a:r>
            <a:r>
              <a:rPr lang="ko-KR" altLang="en-US" sz="1000" dirty="0">
                <a:solidFill>
                  <a:schemeClr val="tx1"/>
                </a:solidFill>
              </a:rPr>
              <a:t>디버깅</a:t>
            </a:r>
            <a:r>
              <a:rPr lang="en-US" altLang="ko-KR" sz="1000" dirty="0">
                <a:solidFill>
                  <a:schemeClr val="tx1"/>
                </a:solidFill>
              </a:rPr>
              <a:t>]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60" name="순서도: 처리 59"/>
          <p:cNvSpPr/>
          <p:nvPr/>
        </p:nvSpPr>
        <p:spPr>
          <a:xfrm>
            <a:off x="7990972" y="1418456"/>
            <a:ext cx="1562050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</a:rPr>
              <a:t>연구소</a:t>
            </a:r>
            <a:r>
              <a:rPr lang="en-US" altLang="ko-KR" sz="1100" b="1" dirty="0">
                <a:solidFill>
                  <a:schemeClr val="tx1"/>
                </a:solidFill>
              </a:rPr>
              <a:t>/</a:t>
            </a:r>
            <a:r>
              <a:rPr lang="ko-KR" altLang="en-US" sz="1100" b="1" dirty="0" err="1">
                <a:solidFill>
                  <a:schemeClr val="tx1"/>
                </a:solidFill>
              </a:rPr>
              <a:t>개발해결</a:t>
            </a:r>
            <a:r>
              <a:rPr lang="ko-KR" altLang="en-US" sz="1100" b="1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62" name="꺾인 연결선 61"/>
          <p:cNvCxnSpPr>
            <a:stCxn id="38" idx="3"/>
          </p:cNvCxnSpPr>
          <p:nvPr/>
        </p:nvCxnSpPr>
        <p:spPr>
          <a:xfrm>
            <a:off x="7746617" y="2226011"/>
            <a:ext cx="401549" cy="272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순서도: 처리 67"/>
          <p:cNvSpPr/>
          <p:nvPr/>
        </p:nvSpPr>
        <p:spPr>
          <a:xfrm>
            <a:off x="2363487" y="3897052"/>
            <a:ext cx="1539274" cy="36004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 err="1">
                <a:solidFill>
                  <a:schemeClr val="tx1"/>
                </a:solidFill>
              </a:rPr>
              <a:t>투넘버</a:t>
            </a:r>
            <a:r>
              <a:rPr lang="ko-KR" altLang="en-US" sz="1100" b="1" dirty="0">
                <a:solidFill>
                  <a:schemeClr val="tx1"/>
                </a:solidFill>
              </a:rPr>
              <a:t> </a:t>
            </a:r>
            <a:r>
              <a:rPr lang="en-US" altLang="ko-KR" sz="1100" b="1" dirty="0">
                <a:solidFill>
                  <a:schemeClr val="tx1"/>
                </a:solidFill>
              </a:rPr>
              <a:t>/ CS </a:t>
            </a:r>
            <a:r>
              <a:rPr lang="ko-KR" altLang="en-US" sz="1100" b="1" dirty="0">
                <a:solidFill>
                  <a:schemeClr val="tx1"/>
                </a:solidFill>
              </a:rPr>
              <a:t>채널 </a:t>
            </a:r>
          </a:p>
        </p:txBody>
      </p:sp>
      <p:sp>
        <p:nvSpPr>
          <p:cNvPr id="72" name="순서도: 처리 71"/>
          <p:cNvSpPr/>
          <p:nvPr/>
        </p:nvSpPr>
        <p:spPr>
          <a:xfrm>
            <a:off x="2353553" y="4424635"/>
            <a:ext cx="1539274" cy="613576"/>
          </a:xfrm>
          <a:prstGeom prst="flowChartProcess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1.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교육자료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2.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차종 엑셀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  <a:p>
            <a:r>
              <a:rPr lang="en-US" altLang="ko-KR" sz="1100" dirty="0">
                <a:solidFill>
                  <a:schemeClr val="tx1"/>
                </a:solidFill>
                <a:latin typeface="+mj-lt"/>
              </a:rPr>
              <a:t>3. Q&amp;A </a:t>
            </a:r>
            <a:r>
              <a:rPr lang="ko-KR" altLang="en-US" sz="1100" dirty="0">
                <a:solidFill>
                  <a:schemeClr val="tx1"/>
                </a:solidFill>
                <a:latin typeface="+mj-lt"/>
              </a:rPr>
              <a:t>엑셀 </a:t>
            </a:r>
            <a:endParaRPr lang="en-US" altLang="ko-K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3" name="꺾인 연결선 72"/>
          <p:cNvCxnSpPr>
            <a:stCxn id="3" idx="3"/>
            <a:endCxn id="72" idx="1"/>
          </p:cNvCxnSpPr>
          <p:nvPr/>
        </p:nvCxnSpPr>
        <p:spPr>
          <a:xfrm>
            <a:off x="1790287" y="2288615"/>
            <a:ext cx="563266" cy="244280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꺾인 연결선 77"/>
          <p:cNvCxnSpPr>
            <a:stCxn id="5" idx="3"/>
            <a:endCxn id="30" idx="1"/>
          </p:cNvCxnSpPr>
          <p:nvPr/>
        </p:nvCxnSpPr>
        <p:spPr>
          <a:xfrm flipV="1">
            <a:off x="3969686" y="2226011"/>
            <a:ext cx="345456" cy="6346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제목 1"/>
          <p:cNvSpPr txBox="1">
            <a:spLocks/>
          </p:cNvSpPr>
          <p:nvPr/>
        </p:nvSpPr>
        <p:spPr>
          <a:xfrm>
            <a:off x="169150" y="531069"/>
            <a:ext cx="8456257" cy="3164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400" dirty="0" err="1"/>
              <a:t>영업체널</a:t>
            </a:r>
            <a:r>
              <a:rPr lang="en-US" altLang="ko-KR" sz="1400" dirty="0"/>
              <a:t>/ </a:t>
            </a:r>
            <a:r>
              <a:rPr lang="ko-KR" altLang="en-US" sz="1400" dirty="0" err="1"/>
              <a:t>해원등에서</a:t>
            </a:r>
            <a:r>
              <a:rPr lang="ko-KR" altLang="en-US" sz="1400" dirty="0"/>
              <a:t> 해당관련해서 </a:t>
            </a:r>
            <a:r>
              <a:rPr lang="en-US" altLang="ko-KR" sz="1400" dirty="0"/>
              <a:t>“</a:t>
            </a:r>
            <a:r>
              <a:rPr lang="ko-KR" altLang="en-US" sz="1400" dirty="0" err="1"/>
              <a:t>고객대응</a:t>
            </a:r>
            <a:r>
              <a:rPr lang="en-US" altLang="ko-KR" sz="1400" dirty="0"/>
              <a:t>＂</a:t>
            </a:r>
            <a:r>
              <a:rPr lang="ko-KR" altLang="en-US" sz="1400" dirty="0"/>
              <a:t>또는 자료를 바탕으로 해당 이슈 신속 처리 </a:t>
            </a:r>
          </a:p>
        </p:txBody>
      </p:sp>
      <p:sp>
        <p:nvSpPr>
          <p:cNvPr id="84" name="제목 1"/>
          <p:cNvSpPr txBox="1">
            <a:spLocks/>
          </p:cNvSpPr>
          <p:nvPr/>
        </p:nvSpPr>
        <p:spPr>
          <a:xfrm>
            <a:off x="6033088" y="5064112"/>
            <a:ext cx="955444" cy="3164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00" dirty="0"/>
              <a:t>김승규</a:t>
            </a:r>
            <a:endParaRPr lang="en-US" altLang="ko-KR" sz="1100" dirty="0"/>
          </a:p>
          <a:p>
            <a:r>
              <a:rPr lang="ko-KR" altLang="en-US" sz="1100" dirty="0" err="1"/>
              <a:t>류창걸</a:t>
            </a:r>
            <a:r>
              <a:rPr lang="ko-KR" altLang="en-US" sz="1100" dirty="0"/>
              <a:t> </a:t>
            </a:r>
          </a:p>
        </p:txBody>
      </p:sp>
      <p:sp>
        <p:nvSpPr>
          <p:cNvPr id="85" name="제목 1"/>
          <p:cNvSpPr txBox="1">
            <a:spLocks/>
          </p:cNvSpPr>
          <p:nvPr/>
        </p:nvSpPr>
        <p:spPr>
          <a:xfrm>
            <a:off x="2325691" y="5119288"/>
            <a:ext cx="955444" cy="9014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00" dirty="0"/>
              <a:t>이지혜 </a:t>
            </a:r>
            <a:endParaRPr lang="en-US" altLang="ko-KR" sz="1100" dirty="0"/>
          </a:p>
          <a:p>
            <a:r>
              <a:rPr lang="ko-KR" altLang="en-US" sz="1100" dirty="0" err="1"/>
              <a:t>하태규</a:t>
            </a:r>
            <a:endParaRPr lang="en-US" altLang="ko-KR" sz="1100" dirty="0"/>
          </a:p>
          <a:p>
            <a:r>
              <a:rPr lang="ko-KR" altLang="en-US" sz="1100" dirty="0"/>
              <a:t>김승규</a:t>
            </a:r>
            <a:endParaRPr lang="en-US" altLang="ko-KR" sz="1100" dirty="0"/>
          </a:p>
          <a:p>
            <a:r>
              <a:rPr lang="ko-KR" altLang="en-US" sz="1100" dirty="0" err="1"/>
              <a:t>류창걸</a:t>
            </a:r>
            <a:r>
              <a:rPr lang="ko-KR" altLang="en-US" sz="11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972000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협의 사항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V. </a:t>
            </a:r>
            <a:r>
              <a:rPr lang="ko-KR" altLang="en-US" dirty="0"/>
              <a:t>문제 대처 </a:t>
            </a:r>
          </a:p>
        </p:txBody>
      </p:sp>
      <p:sp>
        <p:nvSpPr>
          <p:cNvPr id="83" name="제목 1"/>
          <p:cNvSpPr txBox="1">
            <a:spLocks/>
          </p:cNvSpPr>
          <p:nvPr/>
        </p:nvSpPr>
        <p:spPr>
          <a:xfrm>
            <a:off x="128464" y="692696"/>
            <a:ext cx="8456257" cy="3164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400" dirty="0"/>
              <a:t>개발관련사안등 </a:t>
            </a:r>
            <a:r>
              <a:rPr lang="en-US" altLang="ko-KR" sz="1400" dirty="0"/>
              <a:t>GPS</a:t>
            </a:r>
            <a:r>
              <a:rPr lang="ko-KR" altLang="en-US" sz="1400" dirty="0"/>
              <a:t> 관련 요청사항에 대한 차량 </a:t>
            </a:r>
            <a:r>
              <a:rPr lang="en-US" altLang="ko-KR" sz="1400" dirty="0"/>
              <a:t>GPS</a:t>
            </a:r>
            <a:r>
              <a:rPr lang="ko-KR" altLang="en-US" sz="1400" dirty="0"/>
              <a:t>에 전용으로 처리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72480" y="1556792"/>
            <a:ext cx="7056784" cy="634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교육관련 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 </a:t>
            </a:r>
          </a:p>
          <a:p>
            <a:pPr lvl="0">
              <a:defRPr/>
            </a:pPr>
            <a:endParaRPr lang="en-US" altLang="ko-KR" sz="1200" b="1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ko-KR" altLang="en-US" sz="1200" dirty="0">
                <a:latin typeface="맑은 고딕" panose="020B0503020000020004" pitchFamily="50" charset="-127"/>
              </a:rPr>
              <a:t>◎ </a:t>
            </a:r>
            <a:r>
              <a:rPr lang="en-US" altLang="ko-KR" sz="1200" dirty="0">
                <a:latin typeface="맑은 고딕" panose="020B0503020000020004" pitchFamily="50" charset="-127"/>
              </a:rPr>
              <a:t>CS</a:t>
            </a:r>
            <a:r>
              <a:rPr lang="ko-KR" altLang="en-US" sz="1200" dirty="0">
                <a:latin typeface="맑은 고딕" panose="020B0503020000020004" pitchFamily="50" charset="-127"/>
              </a:rPr>
              <a:t> 정책 </a:t>
            </a:r>
            <a:r>
              <a:rPr lang="en-US" altLang="ko-KR" sz="1200" dirty="0">
                <a:latin typeface="맑은 고딕" panose="020B0503020000020004" pitchFamily="50" charset="-127"/>
              </a:rPr>
              <a:t> </a:t>
            </a: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(1) </a:t>
            </a:r>
            <a:r>
              <a:rPr lang="ko-KR" altLang="en-US" sz="1050" dirty="0" err="1">
                <a:latin typeface="+mj-lt"/>
              </a:rPr>
              <a:t>차량연결등</a:t>
            </a:r>
            <a:r>
              <a:rPr lang="ko-KR" altLang="en-US" sz="1050" dirty="0">
                <a:latin typeface="+mj-lt"/>
              </a:rPr>
              <a:t> 리스트에 확인이 어려운 경우  </a:t>
            </a:r>
            <a:endParaRPr kumimoji="0" lang="en-US" altLang="ko-KR" sz="105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정책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선판매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환불 정책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동영상확인후 환불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)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절차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고객에게 환불 안내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,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우선판매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후 연결이 되지 않는다는 동영상 확인 후 환불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정책사유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차량에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설치된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AVN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이 다양하고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해당내용에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대해서 매뉴얼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/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리스트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확보차원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본사처리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해당 수량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본사전달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-&gt;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교품또는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상품화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작업후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전달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(2)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단순변심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정책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판매채널의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고유정책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권고 </a:t>
            </a:r>
            <a:endParaRPr lang="en-US" altLang="ko-KR" sz="1050" dirty="0">
              <a:latin typeface="+mj-lt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      -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본사처리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: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해당수량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본사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전달시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-&gt; 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상품화 </a:t>
            </a:r>
            <a:r>
              <a:rPr lang="ko-KR" altLang="en-US" sz="1050" dirty="0" err="1">
                <a:latin typeface="+mj-lt"/>
                <a:ea typeface="맑은 고딕" panose="020B0503020000020004" pitchFamily="50" charset="-127"/>
              </a:rPr>
              <a:t>작업후</a:t>
            </a:r>
            <a:r>
              <a:rPr lang="ko-KR" altLang="en-US" sz="1050" dirty="0">
                <a:latin typeface="+mj-lt"/>
                <a:ea typeface="맑은 고딕" panose="020B0503020000020004" pitchFamily="50" charset="-127"/>
              </a:rPr>
              <a:t> 전달 </a:t>
            </a:r>
            <a:r>
              <a:rPr lang="en-US" altLang="ko-KR" sz="1050" dirty="0">
                <a:latin typeface="+mj-lt"/>
                <a:ea typeface="맑은 고딕" panose="020B0503020000020004" pitchFamily="50" charset="-127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vl="0">
              <a:defRPr/>
            </a:pPr>
            <a:r>
              <a:rPr lang="ko-KR" altLang="en-US" sz="1200" dirty="0">
                <a:latin typeface="맑은 고딕" panose="020B0503020000020004" pitchFamily="50" charset="-127"/>
              </a:rPr>
              <a:t>◎ </a:t>
            </a:r>
            <a:r>
              <a:rPr lang="en-US" altLang="ko-KR" sz="1200" dirty="0">
                <a:latin typeface="맑은 고딕" panose="020B0503020000020004" pitchFamily="50" charset="-127"/>
              </a:rPr>
              <a:t>CS</a:t>
            </a:r>
            <a:r>
              <a:rPr lang="ko-KR" altLang="en-US" sz="1200" dirty="0">
                <a:latin typeface="맑은 고딕" panose="020B0503020000020004" pitchFamily="50" charset="-127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</a:rPr>
              <a:t>PROCESS </a:t>
            </a: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1) </a:t>
            </a:r>
            <a:r>
              <a:rPr lang="ko-KR" altLang="en-US" sz="1050" dirty="0">
                <a:latin typeface="+mj-lt"/>
              </a:rPr>
              <a:t>고객의 특별한 요청이 </a:t>
            </a:r>
            <a:r>
              <a:rPr lang="ko-KR" altLang="en-US" sz="1050" dirty="0" err="1">
                <a:latin typeface="+mj-lt"/>
              </a:rPr>
              <a:t>있을시</a:t>
            </a:r>
            <a:r>
              <a:rPr lang="ko-KR" altLang="en-US" sz="1050" dirty="0">
                <a:latin typeface="+mj-lt"/>
              </a:rPr>
              <a:t>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>
                <a:latin typeface="+mj-lt"/>
              </a:rPr>
              <a:t>사례 </a:t>
            </a:r>
            <a:r>
              <a:rPr lang="en-US" altLang="ko-KR" sz="1050" dirty="0">
                <a:latin typeface="+mj-lt"/>
              </a:rPr>
              <a:t>GPS </a:t>
            </a:r>
            <a:r>
              <a:rPr lang="ko-KR" altLang="en-US" sz="1050" dirty="0">
                <a:latin typeface="+mj-lt"/>
              </a:rPr>
              <a:t>관련</a:t>
            </a:r>
            <a:r>
              <a:rPr lang="en-US" altLang="ko-KR" sz="1050" dirty="0">
                <a:latin typeface="+mj-lt"/>
              </a:rPr>
              <a:t> </a:t>
            </a:r>
            <a:r>
              <a:rPr lang="ko-KR" altLang="en-US" sz="1050" dirty="0" err="1">
                <a:latin typeface="+mj-lt"/>
              </a:rPr>
              <a:t>요청사례</a:t>
            </a:r>
            <a:r>
              <a:rPr lang="ko-KR" altLang="en-US" sz="1050" dirty="0">
                <a:latin typeface="+mj-lt"/>
              </a:rPr>
              <a:t>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- </a:t>
            </a:r>
            <a:r>
              <a:rPr lang="ko-KR" altLang="en-US" sz="1050" dirty="0">
                <a:latin typeface="+mj-lt"/>
              </a:rPr>
              <a:t>사례</a:t>
            </a:r>
            <a:r>
              <a:rPr lang="en-US" altLang="ko-KR" sz="1050" dirty="0">
                <a:latin typeface="+mj-lt"/>
              </a:rPr>
              <a:t> : G90 </a:t>
            </a:r>
            <a:r>
              <a:rPr lang="ko-KR" altLang="en-US" sz="1050" dirty="0">
                <a:latin typeface="+mj-lt"/>
              </a:rPr>
              <a:t>차량 </a:t>
            </a:r>
            <a:r>
              <a:rPr lang="ko-KR" altLang="en-US" sz="1050" dirty="0" err="1">
                <a:latin typeface="+mj-lt"/>
              </a:rPr>
              <a:t>메탈계열</a:t>
            </a:r>
            <a:r>
              <a:rPr lang="ko-KR" altLang="en-US" sz="1050" dirty="0">
                <a:latin typeface="+mj-lt"/>
              </a:rPr>
              <a:t> </a:t>
            </a:r>
            <a:r>
              <a:rPr lang="ko-KR" altLang="en-US" sz="1050" dirty="0" err="1">
                <a:latin typeface="+mj-lt"/>
              </a:rPr>
              <a:t>선팅으로</a:t>
            </a:r>
            <a:r>
              <a:rPr lang="ko-KR" altLang="en-US" sz="1050" dirty="0">
                <a:latin typeface="+mj-lt"/>
              </a:rPr>
              <a:t> 인하여 차량내부 </a:t>
            </a:r>
            <a:r>
              <a:rPr lang="en-US" altLang="ko-KR" sz="1050" dirty="0">
                <a:latin typeface="+mj-lt"/>
              </a:rPr>
              <a:t>GPS</a:t>
            </a:r>
            <a:r>
              <a:rPr lang="ko-KR" altLang="en-US" sz="1050" dirty="0">
                <a:latin typeface="+mj-lt"/>
              </a:rPr>
              <a:t>등 이슈 발생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- </a:t>
            </a:r>
            <a:r>
              <a:rPr lang="ko-KR" altLang="en-US" sz="1050" dirty="0">
                <a:latin typeface="+mj-lt"/>
              </a:rPr>
              <a:t>처리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 err="1">
                <a:latin typeface="+mj-lt"/>
              </a:rPr>
              <a:t>해당요청</a:t>
            </a:r>
            <a:r>
              <a:rPr lang="ko-KR" altLang="en-US" sz="1050" dirty="0">
                <a:latin typeface="+mj-lt"/>
              </a:rPr>
              <a:t> 연구소에 전달 </a:t>
            </a:r>
            <a:r>
              <a:rPr lang="en-US" altLang="ko-KR" sz="1050" dirty="0">
                <a:latin typeface="+mj-lt"/>
              </a:rPr>
              <a:t>-&gt; </a:t>
            </a:r>
            <a:r>
              <a:rPr lang="ko-KR" altLang="en-US" sz="1050" dirty="0">
                <a:latin typeface="+mj-lt"/>
              </a:rPr>
              <a:t>차기 버전에 적용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2) </a:t>
            </a:r>
            <a:r>
              <a:rPr lang="ko-KR" altLang="en-US" sz="1050" dirty="0">
                <a:latin typeface="+mj-lt"/>
              </a:rPr>
              <a:t>고객의 특별한 요청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>
                <a:latin typeface="+mj-lt"/>
              </a:rPr>
              <a:t>사례  </a:t>
            </a:r>
            <a:r>
              <a:rPr lang="ko-KR" altLang="en-US" sz="1050" dirty="0" err="1">
                <a:latin typeface="+mj-lt"/>
              </a:rPr>
              <a:t>화면간격</a:t>
            </a:r>
            <a:r>
              <a:rPr lang="ko-KR" altLang="en-US" sz="1050" dirty="0">
                <a:latin typeface="+mj-lt"/>
              </a:rPr>
              <a:t> </a:t>
            </a:r>
            <a:r>
              <a:rPr lang="ko-KR" altLang="en-US" sz="1050" dirty="0" err="1">
                <a:latin typeface="+mj-lt"/>
              </a:rPr>
              <a:t>최소폭</a:t>
            </a:r>
            <a:r>
              <a:rPr lang="ko-KR" altLang="en-US" sz="1050" dirty="0">
                <a:latin typeface="+mj-lt"/>
              </a:rPr>
              <a:t>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- </a:t>
            </a:r>
            <a:r>
              <a:rPr lang="ko-KR" altLang="en-US" sz="1050" dirty="0">
                <a:latin typeface="+mj-lt"/>
              </a:rPr>
              <a:t>사례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 err="1">
                <a:latin typeface="+mj-lt"/>
              </a:rPr>
              <a:t>최소폭</a:t>
            </a:r>
            <a:r>
              <a:rPr lang="ko-KR" altLang="en-US" sz="1050" dirty="0">
                <a:latin typeface="+mj-lt"/>
              </a:rPr>
              <a:t> </a:t>
            </a:r>
            <a:r>
              <a:rPr lang="en-US" altLang="ko-KR" sz="1050" dirty="0">
                <a:latin typeface="+mj-lt"/>
              </a:rPr>
              <a:t>480 -&gt; 600</a:t>
            </a:r>
            <a:r>
              <a:rPr lang="ko-KR" altLang="en-US" sz="1050" dirty="0">
                <a:latin typeface="+mj-lt"/>
              </a:rPr>
              <a:t>변경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- </a:t>
            </a:r>
            <a:r>
              <a:rPr lang="ko-KR" altLang="en-US" sz="1050" dirty="0">
                <a:latin typeface="+mj-lt"/>
              </a:rPr>
              <a:t>처리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>
                <a:latin typeface="+mj-lt"/>
              </a:rPr>
              <a:t>공식적으로 불가 안내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- </a:t>
            </a:r>
            <a:r>
              <a:rPr lang="ko-KR" altLang="en-US" sz="1050" dirty="0">
                <a:latin typeface="+mj-lt"/>
              </a:rPr>
              <a:t>사유 </a:t>
            </a:r>
            <a:r>
              <a:rPr lang="en-US" altLang="ko-KR" sz="1050" dirty="0">
                <a:latin typeface="+mj-lt"/>
              </a:rPr>
              <a:t>: </a:t>
            </a:r>
            <a:r>
              <a:rPr lang="ko-KR" altLang="en-US" sz="1050" dirty="0">
                <a:latin typeface="+mj-lt"/>
              </a:rPr>
              <a:t>해당수정발생시 다양한 문제가 </a:t>
            </a:r>
            <a:r>
              <a:rPr lang="ko-KR" altLang="en-US" sz="1050" dirty="0" err="1">
                <a:latin typeface="+mj-lt"/>
              </a:rPr>
              <a:t>발생할수</a:t>
            </a:r>
            <a:r>
              <a:rPr lang="ko-KR" altLang="en-US" sz="1050" dirty="0">
                <a:latin typeface="+mj-lt"/>
              </a:rPr>
              <a:t> 있음 </a:t>
            </a:r>
            <a:endParaRPr lang="en-US" altLang="ko-KR" sz="1050" dirty="0">
              <a:latin typeface="+mj-lt"/>
            </a:endParaRPr>
          </a:p>
          <a:p>
            <a:pPr lvl="0">
              <a:defRPr/>
            </a:pPr>
            <a:r>
              <a:rPr lang="en-US" altLang="ko-KR" sz="1050" dirty="0">
                <a:latin typeface="+mj-lt"/>
              </a:rPr>
              <a:t>                  </a:t>
            </a:r>
            <a:r>
              <a:rPr lang="ko-KR" altLang="en-US" sz="1050" dirty="0" err="1">
                <a:latin typeface="+mj-lt"/>
              </a:rPr>
              <a:t>해당부분</a:t>
            </a:r>
            <a:r>
              <a:rPr lang="ko-KR" altLang="en-US" sz="1050" dirty="0">
                <a:latin typeface="+mj-lt"/>
              </a:rPr>
              <a:t> </a:t>
            </a:r>
            <a:r>
              <a:rPr lang="ko-KR" altLang="en-US" sz="1050" dirty="0" err="1">
                <a:latin typeface="+mj-lt"/>
              </a:rPr>
              <a:t>다음버젼</a:t>
            </a:r>
            <a:r>
              <a:rPr lang="ko-KR" altLang="en-US" sz="1050" dirty="0">
                <a:latin typeface="+mj-lt"/>
              </a:rPr>
              <a:t> 또는 </a:t>
            </a:r>
            <a:r>
              <a:rPr lang="ko-KR" altLang="en-US" sz="1050" dirty="0" err="1">
                <a:latin typeface="+mj-lt"/>
              </a:rPr>
              <a:t>다다음버젼</a:t>
            </a:r>
            <a:r>
              <a:rPr lang="ko-KR" altLang="en-US" sz="1050" dirty="0">
                <a:latin typeface="+mj-lt"/>
              </a:rPr>
              <a:t> 처리 </a:t>
            </a: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ko-KR" altLang="en-US" sz="1200" dirty="0">
                <a:latin typeface="맑은 고딕" panose="020B0503020000020004" pitchFamily="50" charset="-127"/>
              </a:rPr>
              <a:t>◎ </a:t>
            </a:r>
            <a:r>
              <a:rPr lang="en-US" altLang="ko-KR" sz="1200" dirty="0">
                <a:latin typeface="맑은 고딕" panose="020B0503020000020004" pitchFamily="50" charset="-127"/>
              </a:rPr>
              <a:t>CS </a:t>
            </a:r>
            <a:r>
              <a:rPr lang="ko-KR" altLang="en-US" sz="1200" dirty="0">
                <a:latin typeface="맑은 고딕" panose="020B0503020000020004" pitchFamily="50" charset="-127"/>
              </a:rPr>
              <a:t>정보 교류 </a:t>
            </a: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    </a:t>
            </a: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    </a:t>
            </a: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r>
              <a:rPr lang="en-US" altLang="ko-KR" sz="1200" dirty="0">
                <a:latin typeface="맑은 고딕" panose="020B0503020000020004" pitchFamily="50" charset="-127"/>
              </a:rPr>
              <a:t> </a:t>
            </a: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dirty="0">
              <a:latin typeface="맑은 고딕" panose="020B0503020000020004" pitchFamily="50" charset="-127"/>
            </a:endParaRPr>
          </a:p>
          <a:p>
            <a:pPr lvl="0">
              <a:defRPr/>
            </a:pPr>
            <a:endParaRPr lang="en-US" altLang="ko-KR" sz="1200" b="1" dirty="0">
              <a:latin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145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10160"/>
            <a:ext cx="8508389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5. </a:t>
            </a:r>
            <a:r>
              <a:rPr lang="ko-KR" altLang="en-US" dirty="0"/>
              <a:t>기타 </a:t>
            </a:r>
            <a:r>
              <a:rPr lang="en-US" altLang="ko-KR" dirty="0"/>
              <a:t>: </a:t>
            </a:r>
            <a:r>
              <a:rPr lang="ko-KR" altLang="en-US" dirty="0" err="1"/>
              <a:t>플로팅</a:t>
            </a:r>
            <a:r>
              <a:rPr lang="ko-KR" altLang="en-US" dirty="0"/>
              <a:t> 버튼 눌려지지 않음 </a:t>
            </a:r>
            <a:r>
              <a:rPr lang="en-US" altLang="ko-KR" dirty="0"/>
              <a:t>: </a:t>
            </a:r>
            <a:r>
              <a:rPr lang="ko-KR" altLang="en-US" dirty="0"/>
              <a:t>유튜브 </a:t>
            </a:r>
            <a:r>
              <a:rPr lang="en-US" altLang="ko-KR" dirty="0"/>
              <a:t>– </a:t>
            </a:r>
            <a:r>
              <a:rPr lang="en-US" altLang="ko-KR" dirty="0" err="1"/>
              <a:t>preminum</a:t>
            </a:r>
            <a:r>
              <a:rPr lang="en-US" altLang="ko-KR" dirty="0"/>
              <a:t> </a:t>
            </a:r>
            <a:r>
              <a:rPr lang="ko-KR" altLang="en-US" dirty="0"/>
              <a:t>시 설정 오프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6380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/>
              <a:t>플로팅</a:t>
            </a:r>
            <a:r>
              <a:rPr lang="ko-KR" altLang="en-US" sz="1400" b="1" dirty="0"/>
              <a:t> 버튼이 유튜브 프리미엄사용시 설정에 </a:t>
            </a:r>
            <a:r>
              <a:rPr lang="en-US" altLang="ko-KR" sz="1400" b="1" dirty="0"/>
              <a:t>PIP</a:t>
            </a:r>
            <a:r>
              <a:rPr lang="ko-KR" altLang="en-US" sz="1400" b="1" dirty="0"/>
              <a:t>를 </a:t>
            </a:r>
            <a:r>
              <a:rPr lang="en-US" altLang="ko-KR" sz="1400" b="1" dirty="0"/>
              <a:t>OFF </a:t>
            </a:r>
            <a:r>
              <a:rPr lang="ko-KR" altLang="en-US" sz="1400" b="1" dirty="0"/>
              <a:t>하고 사용하여야함 </a:t>
            </a:r>
            <a:endParaRPr lang="en-US" altLang="ko-KR" sz="14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5501535" y="2338337"/>
            <a:ext cx="2033904" cy="1558073"/>
            <a:chOff x="55557" y="2960808"/>
            <a:chExt cx="3360000" cy="2967108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57" y="2960808"/>
              <a:ext cx="3360000" cy="2520000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2820214" y="4996020"/>
              <a:ext cx="504056" cy="50405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0558" y="5576248"/>
              <a:ext cx="2873777" cy="351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600" b="1" dirty="0"/>
                <a:t>YOUTUBE </a:t>
              </a:r>
              <a:r>
                <a:rPr lang="ko-KR" altLang="en-US" sz="600" b="1" dirty="0"/>
                <a:t>진입 및 빨간색 박스 </a:t>
              </a:r>
              <a:r>
                <a:rPr lang="en-US" altLang="ko-KR" sz="600" b="1" dirty="0"/>
                <a:t>“</a:t>
              </a:r>
              <a:r>
                <a:rPr lang="ko-KR" altLang="en-US" sz="600" b="1" dirty="0"/>
                <a:t>계정</a:t>
              </a:r>
              <a:r>
                <a:rPr lang="en-US" altLang="ko-KR" sz="600" b="1" dirty="0"/>
                <a:t>＂</a:t>
              </a:r>
              <a:r>
                <a:rPr lang="ko-KR" altLang="en-US" sz="600" b="1" dirty="0"/>
                <a:t> 클릭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749848" y="4214958"/>
            <a:ext cx="3235600" cy="2170294"/>
            <a:chOff x="6795448" y="2636912"/>
            <a:chExt cx="3941075" cy="2986031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448" y="2636912"/>
              <a:ext cx="3360000" cy="2520000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8495574" y="4220808"/>
              <a:ext cx="1659874" cy="50405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05979" y="5278878"/>
              <a:ext cx="3930544" cy="3440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/>
                <a:t>일반</a:t>
              </a:r>
              <a:r>
                <a:rPr lang="en-US" altLang="ko-KR" sz="800" b="1" dirty="0"/>
                <a:t>- PIP </a:t>
              </a:r>
              <a:r>
                <a:rPr lang="ko-KR" altLang="en-US" sz="800" b="1" dirty="0"/>
                <a:t>모드 스위치를 다음과 같이 비활성화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7689304" y="2377708"/>
            <a:ext cx="2036260" cy="1536547"/>
            <a:chOff x="3407382" y="1700808"/>
            <a:chExt cx="3445550" cy="3139934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82" y="1700808"/>
              <a:ext cx="3360000" cy="2520000"/>
            </a:xfrm>
            <a:prstGeom prst="rect">
              <a:avLst/>
            </a:prstGeom>
          </p:spPr>
        </p:pic>
        <p:sp>
          <p:nvSpPr>
            <p:cNvPr id="26" name="직사각형 25"/>
            <p:cNvSpPr/>
            <p:nvPr/>
          </p:nvSpPr>
          <p:spPr>
            <a:xfrm>
              <a:off x="6510321" y="1772816"/>
              <a:ext cx="290624" cy="36004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657137" y="4369037"/>
              <a:ext cx="3195795" cy="471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900" b="1" dirty="0"/>
                <a:t>오른쪽 상단 설정</a:t>
              </a:r>
              <a:r>
                <a:rPr lang="en-US" altLang="ko-KR" sz="900" b="1" dirty="0"/>
                <a:t>(</a:t>
              </a:r>
              <a:r>
                <a:rPr lang="ko-KR" altLang="en-US" sz="900" b="1" dirty="0"/>
                <a:t>톱니바퀴</a:t>
              </a:r>
              <a:r>
                <a:rPr lang="en-US" altLang="ko-KR" sz="900" b="1" dirty="0"/>
                <a:t>) </a:t>
              </a:r>
              <a:r>
                <a:rPr lang="ko-KR" altLang="en-US" sz="900" b="1" dirty="0"/>
                <a:t>클릭</a:t>
              </a:r>
            </a:p>
          </p:txBody>
        </p:sp>
        <p:sp>
          <p:nvSpPr>
            <p:cNvPr id="28" name="타원 27"/>
            <p:cNvSpPr/>
            <p:nvPr/>
          </p:nvSpPr>
          <p:spPr>
            <a:xfrm>
              <a:off x="3872880" y="2204864"/>
              <a:ext cx="936104" cy="288032"/>
            </a:xfrm>
            <a:prstGeom prst="ellipse">
              <a:avLst/>
            </a:prstGeom>
            <a:solidFill>
              <a:schemeClr val="bg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25969" y="1703197"/>
            <a:ext cx="4046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err="1"/>
              <a:t>유투브를</a:t>
            </a:r>
            <a:r>
              <a:rPr lang="ko-KR" altLang="en-US" sz="900" dirty="0"/>
              <a:t> 시청하다가 </a:t>
            </a:r>
            <a:r>
              <a:rPr lang="ko-KR" altLang="en-US" sz="900" dirty="0" err="1"/>
              <a:t>플로팅</a:t>
            </a:r>
            <a:r>
              <a:rPr lang="ko-KR" altLang="en-US" sz="900" dirty="0"/>
              <a:t> </a:t>
            </a:r>
            <a:r>
              <a:rPr lang="ko-KR" altLang="en-US" sz="900" dirty="0" err="1"/>
              <a:t>버튼홈키를</a:t>
            </a:r>
            <a:r>
              <a:rPr lang="ko-KR" altLang="en-US" sz="900" dirty="0"/>
              <a:t> 눌러 화면이 우측</a:t>
            </a:r>
            <a:endParaRPr lang="en-US" altLang="ko-KR" sz="900" dirty="0"/>
          </a:p>
          <a:p>
            <a:r>
              <a:rPr lang="ko-KR" altLang="en-US" sz="900" dirty="0"/>
              <a:t>하단에 </a:t>
            </a:r>
            <a:r>
              <a:rPr lang="ko-KR" altLang="en-US" sz="900" dirty="0" err="1"/>
              <a:t>조그많에</a:t>
            </a:r>
            <a:r>
              <a:rPr lang="ko-KR" altLang="en-US" sz="900" dirty="0"/>
              <a:t> 나오다가 다시 확대해서 보면 </a:t>
            </a:r>
            <a:endParaRPr lang="en-US" altLang="ko-KR" sz="900" dirty="0"/>
          </a:p>
          <a:p>
            <a:r>
              <a:rPr lang="ko-KR" altLang="en-US" sz="900" dirty="0" err="1"/>
              <a:t>플러팅</a:t>
            </a:r>
            <a:r>
              <a:rPr lang="ko-KR" altLang="en-US" sz="900" dirty="0"/>
              <a:t> 버튼이 </a:t>
            </a:r>
            <a:r>
              <a:rPr lang="en-US" altLang="ko-KR" sz="900" dirty="0"/>
              <a:t>“CAR”</a:t>
            </a:r>
            <a:r>
              <a:rPr lang="ko-KR" altLang="en-US" sz="900" dirty="0"/>
              <a:t>를 제외하고 먹지 않는 현상 </a:t>
            </a:r>
            <a:endParaRPr lang="en-US" altLang="ko-KR" sz="900" dirty="0"/>
          </a:p>
          <a:p>
            <a:endParaRPr lang="en-US" altLang="ko-KR" sz="900" dirty="0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170613" y="1560159"/>
            <a:ext cx="4374429" cy="1635099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872634" y="1200388"/>
            <a:ext cx="3650947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유투브프리미엄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사용시 </a:t>
            </a:r>
            <a:r>
              <a:rPr lang="ko-KR" altLang="en-US" sz="1200" b="1" dirty="0" err="1">
                <a:solidFill>
                  <a:schemeClr val="tx1"/>
                </a:solidFill>
                <a:latin typeface="맑은 고딕" panose="020B0503020000020004" pitchFamily="50" charset="-127"/>
              </a:rPr>
              <a:t>플로팅버튼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 이슈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70613" y="1200388"/>
            <a:ext cx="702021" cy="35977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이슈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6496" y="3801355"/>
            <a:ext cx="4046134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err="1"/>
              <a:t>유투브를</a:t>
            </a:r>
            <a:r>
              <a:rPr lang="ko-KR" altLang="en-US" sz="1050" b="1" dirty="0"/>
              <a:t> 시청하다가 </a:t>
            </a:r>
            <a:r>
              <a:rPr lang="ko-KR" altLang="en-US" sz="1050" b="1" dirty="0" err="1"/>
              <a:t>플로팅버튼홈키를</a:t>
            </a:r>
            <a:r>
              <a:rPr lang="ko-KR" altLang="en-US" sz="1050" b="1" dirty="0"/>
              <a:t> 눌러 화면이 우측</a:t>
            </a:r>
            <a:endParaRPr lang="en-US" altLang="ko-KR" sz="1050" b="1" dirty="0"/>
          </a:p>
          <a:p>
            <a:r>
              <a:rPr lang="ko-KR" altLang="en-US" sz="1050" b="1" dirty="0"/>
              <a:t>하단에 </a:t>
            </a:r>
            <a:r>
              <a:rPr lang="ko-KR" altLang="en-US" sz="1050" b="1" dirty="0" err="1"/>
              <a:t>조그많에</a:t>
            </a:r>
            <a:r>
              <a:rPr lang="ko-KR" altLang="en-US" sz="1050" b="1" dirty="0"/>
              <a:t> 나오다가 다시 확대해서 보면 </a:t>
            </a:r>
            <a:endParaRPr lang="en-US" altLang="ko-KR" sz="1050" b="1" dirty="0"/>
          </a:p>
          <a:p>
            <a:r>
              <a:rPr lang="ko-KR" altLang="en-US" sz="1050" b="1" dirty="0" err="1"/>
              <a:t>플러팅</a:t>
            </a:r>
            <a:r>
              <a:rPr lang="ko-KR" altLang="en-US" sz="1050" b="1" dirty="0"/>
              <a:t> 버튼이 </a:t>
            </a:r>
            <a:r>
              <a:rPr lang="en-US" altLang="ko-KR" sz="1050" b="1" dirty="0"/>
              <a:t>“CAR”</a:t>
            </a:r>
            <a:r>
              <a:rPr lang="ko-KR" altLang="en-US" sz="1050" b="1" dirty="0"/>
              <a:t>를 제외하고 먹지 않는 현상 </a:t>
            </a:r>
            <a:endParaRPr lang="en-US" altLang="ko-KR" sz="1050" b="1" dirty="0"/>
          </a:p>
          <a:p>
            <a:endParaRPr lang="en-US" altLang="ko-KR" sz="1050" b="1" dirty="0"/>
          </a:p>
          <a:p>
            <a:endParaRPr lang="en-US" altLang="ko-KR" sz="1050" b="1" dirty="0"/>
          </a:p>
          <a:p>
            <a:endParaRPr lang="en-US" altLang="ko-KR" sz="1050" b="1" dirty="0"/>
          </a:p>
          <a:p>
            <a:endParaRPr lang="en-US" altLang="ko-KR" sz="1050" b="1" dirty="0"/>
          </a:p>
          <a:p>
            <a:r>
              <a:rPr lang="ko-KR" altLang="en-US" sz="1050" b="1" dirty="0" err="1"/>
              <a:t>유투브</a:t>
            </a:r>
            <a:r>
              <a:rPr lang="ko-KR" altLang="en-US" sz="1050" b="1" dirty="0"/>
              <a:t> </a:t>
            </a:r>
            <a:r>
              <a:rPr lang="en-US" altLang="ko-KR" sz="1050" b="1" dirty="0"/>
              <a:t>Handling </a:t>
            </a:r>
            <a:r>
              <a:rPr lang="ko-KR" altLang="en-US" sz="1050" b="1" dirty="0"/>
              <a:t>관련하여 이슈 있음 </a:t>
            </a:r>
            <a:endParaRPr lang="en-US" altLang="ko-KR" sz="1050" b="1" dirty="0"/>
          </a:p>
          <a:p>
            <a:r>
              <a:rPr lang="en-US" altLang="ko-KR" sz="1050" b="1" dirty="0"/>
              <a:t>=&gt; </a:t>
            </a:r>
            <a:r>
              <a:rPr lang="ko-KR" altLang="en-US" sz="1050" b="1" dirty="0" err="1"/>
              <a:t>해당내용</a:t>
            </a:r>
            <a:r>
              <a:rPr lang="ko-KR" altLang="en-US" sz="1050" b="1" dirty="0"/>
              <a:t> 솔루션 확인 </a:t>
            </a:r>
            <a:r>
              <a:rPr lang="ko-KR" altLang="en-US" sz="1050" b="1" dirty="0" err="1"/>
              <a:t>않됨</a:t>
            </a:r>
            <a:r>
              <a:rPr lang="en-US" altLang="ko-KR" sz="1050" b="1" dirty="0"/>
              <a:t>. </a:t>
            </a:r>
            <a:endParaRPr lang="ko-KR" altLang="en-US" sz="1050" b="1" dirty="0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192074" y="3658317"/>
            <a:ext cx="4374429" cy="2723011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894095" y="3298546"/>
            <a:ext cx="3650947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PIP 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모드 </a:t>
            </a:r>
            <a:r>
              <a:rPr lang="en-US" altLang="ko-KR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handling</a:t>
            </a:r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에 이슈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92074" y="3298546"/>
            <a:ext cx="702021" cy="35977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원인 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5102299" y="1507978"/>
            <a:ext cx="4701791" cy="5017135"/>
          </a:xfrm>
          <a:prstGeom prst="roundRect">
            <a:avLst>
              <a:gd name="adj" fmla="val 5792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5761398" y="1165147"/>
            <a:ext cx="4044861" cy="359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200" b="1" dirty="0">
                <a:solidFill>
                  <a:schemeClr val="tx1"/>
                </a:solidFill>
                <a:latin typeface="맑은 고딕" panose="020B0503020000020004" pitchFamily="50" charset="-127"/>
              </a:rPr>
              <a:t>해당사항 개발 진행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5059377" y="1165147"/>
            <a:ext cx="702021" cy="35977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</a:rPr>
              <a:t>처리 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13039" y="1622888"/>
            <a:ext cx="40461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/>
              <a:t>① </a:t>
            </a:r>
            <a:r>
              <a:rPr lang="en-US" altLang="ko-KR" sz="900" b="1" dirty="0"/>
              <a:t>CAST </a:t>
            </a:r>
            <a:r>
              <a:rPr lang="ko-KR" altLang="en-US" sz="900" b="1" dirty="0"/>
              <a:t>의 </a:t>
            </a:r>
            <a:r>
              <a:rPr lang="ko-KR" altLang="en-US" sz="900" b="1" dirty="0" err="1"/>
              <a:t>파워키를</a:t>
            </a:r>
            <a:r>
              <a:rPr lang="ko-KR" altLang="en-US" sz="900" b="1" dirty="0"/>
              <a:t> 길게 누르면 다시시작하기 </a:t>
            </a:r>
            <a:r>
              <a:rPr lang="ko-KR" altLang="en-US" sz="900" b="1" dirty="0" err="1"/>
              <a:t>버튼나오면</a:t>
            </a:r>
            <a:r>
              <a:rPr lang="ko-KR" altLang="en-US" sz="900" b="1" dirty="0"/>
              <a:t> 선택 </a:t>
            </a:r>
            <a:endParaRPr lang="en-US" altLang="ko-KR" sz="900" b="1" dirty="0"/>
          </a:p>
          <a:p>
            <a:endParaRPr lang="en-US" altLang="ko-KR" sz="900" b="1" dirty="0"/>
          </a:p>
          <a:p>
            <a:r>
              <a:rPr lang="ko-KR" altLang="ko-KR" sz="900" b="1" dirty="0"/>
              <a:t>②</a:t>
            </a:r>
            <a:r>
              <a:rPr lang="en-US" altLang="ko-KR" sz="900" b="1" dirty="0"/>
              <a:t> </a:t>
            </a:r>
            <a:r>
              <a:rPr lang="en-US" altLang="ko-KR" sz="900" b="1" dirty="0" err="1"/>
              <a:t>Youtube</a:t>
            </a:r>
            <a:r>
              <a:rPr lang="en-US" altLang="ko-KR" sz="900" b="1" dirty="0"/>
              <a:t> </a:t>
            </a:r>
            <a:r>
              <a:rPr lang="ko-KR" altLang="en-US" sz="900" b="1" dirty="0"/>
              <a:t>를 실행하고 설정에서 </a:t>
            </a:r>
            <a:r>
              <a:rPr lang="en-US" altLang="ko-KR" sz="900" b="1" dirty="0"/>
              <a:t>/PIP mode </a:t>
            </a:r>
            <a:r>
              <a:rPr lang="ko-KR" altLang="en-US" sz="900" b="1" dirty="0"/>
              <a:t>를 끄기   </a:t>
            </a:r>
            <a:endParaRPr lang="en-US" altLang="ko-KR" sz="900" b="1" dirty="0"/>
          </a:p>
        </p:txBody>
      </p:sp>
      <p:sp>
        <p:nvSpPr>
          <p:cNvPr id="46" name="직사각형 45"/>
          <p:cNvSpPr/>
          <p:nvPr/>
        </p:nvSpPr>
        <p:spPr>
          <a:xfrm>
            <a:off x="5501535" y="2204864"/>
            <a:ext cx="2090367" cy="1811681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7649555" y="2204864"/>
            <a:ext cx="2090367" cy="1811681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5501535" y="4126311"/>
            <a:ext cx="4224029" cy="225501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V. </a:t>
            </a:r>
            <a:r>
              <a:rPr lang="ko-KR" altLang="en-US" dirty="0"/>
              <a:t>문제 대처 </a:t>
            </a:r>
          </a:p>
        </p:txBody>
      </p:sp>
    </p:spTree>
    <p:extLst>
      <p:ext uri="{BB962C8B-B14F-4D97-AF65-F5344CB8AC3E}">
        <p14:creationId xmlns:p14="http://schemas.microsoft.com/office/powerpoint/2010/main" val="2254881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0"/>
            <a:ext cx="7252793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 CAST </a:t>
            </a:r>
            <a:r>
              <a:rPr lang="ko-KR" altLang="en-US" dirty="0"/>
              <a:t>간단사용하기</a:t>
            </a:r>
            <a:r>
              <a:rPr lang="en-US" altLang="ko-KR" dirty="0"/>
              <a:t>(SUMMARY)</a:t>
            </a:r>
            <a:endParaRPr lang="ko-KR" altLang="en-US" dirty="0"/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591902" y="6597650"/>
            <a:ext cx="2311400" cy="260350"/>
          </a:xfrm>
        </p:spPr>
        <p:txBody>
          <a:bodyPr/>
          <a:lstStyle/>
          <a:p>
            <a:fld id="{A89FDC5B-DB83-4147-8740-46F4B63E1035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00471" y="898910"/>
            <a:ext cx="9505056" cy="673940"/>
            <a:chOff x="1252189" y="772093"/>
            <a:chExt cx="8381331" cy="928715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252189" y="797497"/>
              <a:ext cx="1368152" cy="900111"/>
            </a:xfrm>
            <a:prstGeom prst="roundRect">
              <a:avLst>
                <a:gd name="adj" fmla="val 3590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ko-KR" altLang="en-US" sz="1200" b="1" dirty="0" err="1">
                  <a:solidFill>
                    <a:schemeClr val="tx1"/>
                  </a:solidFill>
                </a:rPr>
                <a:t>차량연결</a:t>
              </a:r>
              <a:endParaRPr lang="en-US" altLang="ko-KR" sz="1200" b="1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000" dirty="0">
                  <a:solidFill>
                    <a:schemeClr val="tx1"/>
                  </a:solidFill>
                </a:rPr>
                <a:t>(</a:t>
              </a:r>
              <a:r>
                <a:rPr lang="ko-KR" altLang="en-US" sz="1000" dirty="0" err="1">
                  <a:solidFill>
                    <a:schemeClr val="tx1"/>
                  </a:solidFill>
                </a:rPr>
                <a:t>차종확인</a:t>
              </a:r>
              <a:r>
                <a:rPr lang="en-US" altLang="ko-KR" sz="1000" dirty="0">
                  <a:solidFill>
                    <a:schemeClr val="tx1"/>
                  </a:solidFill>
                </a:rPr>
                <a:t>)</a:t>
              </a:r>
              <a:endParaRPr lang="ko-KR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2953969" y="772093"/>
              <a:ext cx="1368152" cy="900111"/>
            </a:xfrm>
            <a:prstGeom prst="roundRect">
              <a:avLst>
                <a:gd name="adj" fmla="val 3590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</a:rPr>
                <a:t>CAST</a:t>
              </a:r>
              <a:r>
                <a:rPr lang="ko-KR" altLang="en-US" sz="1200" b="1" dirty="0">
                  <a:solidFill>
                    <a:schemeClr val="tx1"/>
                  </a:solidFill>
                </a:rPr>
                <a:t>설치</a:t>
              </a:r>
              <a:r>
                <a:rPr lang="en-US" altLang="ko-KR" sz="1200" b="1" dirty="0">
                  <a:solidFill>
                    <a:schemeClr val="tx1"/>
                  </a:solidFill>
                </a:rPr>
                <a:t> </a:t>
              </a: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계정설정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인터넷연결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721699" y="772093"/>
              <a:ext cx="1368152" cy="900111"/>
            </a:xfrm>
            <a:prstGeom prst="roundRect">
              <a:avLst>
                <a:gd name="adj" fmla="val 3590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</a:rPr>
                <a:t>CAST</a:t>
              </a:r>
              <a:r>
                <a:rPr lang="ko-KR" altLang="en-US" sz="1200" b="1" dirty="0">
                  <a:solidFill>
                    <a:schemeClr val="tx1"/>
                  </a:solidFill>
                </a:rPr>
                <a:t>동작</a:t>
              </a:r>
              <a:endParaRPr lang="en-US" altLang="ko-KR" sz="1200" b="1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플로팅버튼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(Launcher ) </a:t>
              </a: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6469364" y="800697"/>
              <a:ext cx="1368152" cy="900111"/>
            </a:xfrm>
            <a:prstGeom prst="roundRect">
              <a:avLst>
                <a:gd name="adj" fmla="val 3590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ko-KR" altLang="en-US" sz="1200" b="1" dirty="0">
                  <a:solidFill>
                    <a:schemeClr val="tx1"/>
                  </a:solidFill>
                </a:rPr>
                <a:t>주요기능</a:t>
              </a:r>
              <a:endParaRPr lang="en-US" altLang="ko-KR" sz="1200" b="1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</a:t>
              </a:r>
              <a:r>
                <a:rPr lang="ko-KR" altLang="en-US" sz="1100" dirty="0" err="1">
                  <a:solidFill>
                    <a:schemeClr val="tx1"/>
                  </a:solidFill>
                </a:rPr>
                <a:t>핸즈프리</a:t>
              </a:r>
              <a:r>
                <a:rPr lang="en-US" altLang="ko-KR" sz="1100" dirty="0">
                  <a:solidFill>
                    <a:schemeClr val="tx1"/>
                  </a:solidFill>
                </a:rPr>
                <a:t>,T-</a:t>
              </a:r>
              <a:r>
                <a:rPr lang="en-US" altLang="ko-KR" sz="1100" dirty="0" err="1">
                  <a:solidFill>
                    <a:schemeClr val="tx1"/>
                  </a:solidFill>
                </a:rPr>
                <a:t>map,Youtube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8265368" y="797497"/>
              <a:ext cx="1368152" cy="900111"/>
            </a:xfrm>
            <a:prstGeom prst="roundRect">
              <a:avLst>
                <a:gd name="adj" fmla="val 3590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ko-KR" altLang="en-US" sz="1200" b="1" dirty="0" err="1">
                  <a:solidFill>
                    <a:schemeClr val="tx1"/>
                  </a:solidFill>
                </a:rPr>
                <a:t>문제대처</a:t>
              </a:r>
              <a:endParaRPr lang="en-US" altLang="ko-KR" sz="1200" b="1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</a:rPr>
                <a:t>(+-</a:t>
              </a:r>
              <a:r>
                <a:rPr lang="ko-KR" altLang="en-US" sz="1100" dirty="0">
                  <a:solidFill>
                    <a:schemeClr val="tx1"/>
                  </a:solidFill>
                </a:rPr>
                <a:t>버튼</a:t>
              </a:r>
              <a:r>
                <a:rPr lang="en-US" altLang="ko-KR" sz="1100" dirty="0">
                  <a:solidFill>
                    <a:schemeClr val="tx1"/>
                  </a:solidFill>
                </a:rPr>
                <a:t>, </a:t>
              </a:r>
              <a:r>
                <a:rPr lang="ko-KR" altLang="en-US" sz="1100" dirty="0">
                  <a:solidFill>
                    <a:schemeClr val="tx1"/>
                  </a:solidFill>
                </a:rPr>
                <a:t>초기화</a:t>
              </a:r>
              <a:r>
                <a:rPr lang="en-US" altLang="ko-KR" sz="11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" name="오른쪽 화살표 3"/>
            <p:cNvSpPr/>
            <p:nvPr/>
          </p:nvSpPr>
          <p:spPr>
            <a:xfrm>
              <a:off x="2651297" y="1157537"/>
              <a:ext cx="251749" cy="216795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7" name="오른쪽 화살표 16"/>
            <p:cNvSpPr/>
            <p:nvPr/>
          </p:nvSpPr>
          <p:spPr>
            <a:xfrm>
              <a:off x="4402323" y="1101551"/>
              <a:ext cx="251749" cy="216795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8" name="오른쪽 화살표 17"/>
            <p:cNvSpPr/>
            <p:nvPr/>
          </p:nvSpPr>
          <p:spPr>
            <a:xfrm>
              <a:off x="6142903" y="1110982"/>
              <a:ext cx="251749" cy="216795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7899668" y="2923422"/>
            <a:ext cx="1950893" cy="50012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dirty="0">
                <a:solidFill>
                  <a:schemeClr val="tx1"/>
                </a:solidFill>
              </a:rPr>
              <a:t>CAST</a:t>
            </a:r>
            <a:r>
              <a:rPr lang="ko-KR" altLang="en-US" sz="1000" dirty="0">
                <a:solidFill>
                  <a:schemeClr val="tx1"/>
                </a:solidFill>
              </a:rPr>
              <a:t>를 뺏다 다시 꼽음 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dirty="0">
                <a:solidFill>
                  <a:schemeClr val="tx1"/>
                </a:solidFill>
              </a:rPr>
              <a:t>CAST</a:t>
            </a:r>
            <a:r>
              <a:rPr lang="ko-KR" altLang="en-US" sz="1000" dirty="0">
                <a:solidFill>
                  <a:schemeClr val="tx1"/>
                </a:solidFill>
              </a:rPr>
              <a:t>를 </a:t>
            </a:r>
            <a:r>
              <a:rPr lang="ko-KR" altLang="en-US" sz="1000" dirty="0" err="1">
                <a:solidFill>
                  <a:schemeClr val="tx1"/>
                </a:solidFill>
              </a:rPr>
              <a:t>리부팅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/ </a:t>
            </a:r>
            <a:r>
              <a:rPr lang="ko-KR" altLang="en-US" sz="1000" dirty="0" err="1">
                <a:solidFill>
                  <a:schemeClr val="tx1"/>
                </a:solidFill>
              </a:rPr>
              <a:t>리셋버튼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32" name="모서리가 둥근 직사각형 31"/>
          <p:cNvSpPr/>
          <p:nvPr/>
        </p:nvSpPr>
        <p:spPr>
          <a:xfrm>
            <a:off x="7899668" y="2692001"/>
            <a:ext cx="1950893" cy="2314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AVN </a:t>
            </a:r>
            <a:r>
              <a:rPr lang="ko-KR" altLang="en-US" sz="1000" b="1" dirty="0">
                <a:solidFill>
                  <a:schemeClr val="tx1"/>
                </a:solidFill>
              </a:rPr>
              <a:t>화면이 안보임 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7900912" y="3753451"/>
            <a:ext cx="1950893" cy="80731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dirty="0">
                <a:solidFill>
                  <a:schemeClr val="tx1"/>
                </a:solidFill>
              </a:rPr>
              <a:t>CAST</a:t>
            </a:r>
            <a:r>
              <a:rPr lang="ko-KR" altLang="en-US" sz="1000" dirty="0">
                <a:solidFill>
                  <a:schemeClr val="tx1"/>
                </a:solidFill>
              </a:rPr>
              <a:t>의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물리 </a:t>
            </a:r>
            <a:r>
              <a:rPr lang="ko-KR" altLang="en-US" sz="1000" dirty="0" err="1">
                <a:solidFill>
                  <a:schemeClr val="tx1"/>
                </a:solidFill>
              </a:rPr>
              <a:t>볼륨버튼누름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>
                <a:solidFill>
                  <a:schemeClr val="tx1"/>
                </a:solidFill>
              </a:rPr>
              <a:t>차량의 볼륨 </a:t>
            </a:r>
            <a:r>
              <a:rPr lang="ko-KR" altLang="en-US" sz="1000" dirty="0" err="1">
                <a:solidFill>
                  <a:schemeClr val="tx1"/>
                </a:solidFill>
              </a:rPr>
              <a:t>다이얼돌림</a:t>
            </a:r>
            <a:r>
              <a:rPr lang="ko-KR" altLang="en-US" sz="1000" dirty="0">
                <a:solidFill>
                  <a:schemeClr val="tx1"/>
                </a:solidFill>
              </a:rPr>
              <a:t>  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b="1" dirty="0" err="1">
                <a:solidFill>
                  <a:srgbClr val="0000FF"/>
                </a:solidFill>
              </a:rPr>
              <a:t>플로팅버튼</a:t>
            </a:r>
            <a:r>
              <a:rPr lang="ko-KR" altLang="en-US" sz="1000" b="1" dirty="0">
                <a:solidFill>
                  <a:srgbClr val="0000FF"/>
                </a:solidFill>
              </a:rPr>
              <a:t> 백그라운드</a:t>
            </a:r>
            <a:r>
              <a:rPr lang="en-US" altLang="ko-KR" sz="1000" b="1" dirty="0">
                <a:solidFill>
                  <a:srgbClr val="0000FF"/>
                </a:solidFill>
              </a:rPr>
              <a:t>APP   </a:t>
            </a:r>
            <a:r>
              <a:rPr lang="ko-KR" altLang="en-US" sz="1000" b="1" dirty="0">
                <a:solidFill>
                  <a:srgbClr val="0000FF"/>
                </a:solidFill>
              </a:rPr>
              <a:t>제거 후 </a:t>
            </a:r>
            <a:r>
              <a:rPr lang="en-US" altLang="ko-KR" sz="1000" b="1" dirty="0">
                <a:solidFill>
                  <a:srgbClr val="0000FF"/>
                </a:solidFill>
              </a:rPr>
              <a:t>APP </a:t>
            </a:r>
            <a:r>
              <a:rPr lang="ko-KR" altLang="en-US" sz="1000" b="1" dirty="0">
                <a:solidFill>
                  <a:srgbClr val="0000FF"/>
                </a:solidFill>
              </a:rPr>
              <a:t>다시 시작</a:t>
            </a:r>
            <a:endParaRPr lang="en-US" altLang="ko-KR" sz="1000" b="1" dirty="0">
              <a:solidFill>
                <a:srgbClr val="0000FF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CAST </a:t>
            </a:r>
            <a:r>
              <a:rPr lang="ko-KR" altLang="en-US" sz="1000" dirty="0" err="1">
                <a:solidFill>
                  <a:schemeClr val="tx1"/>
                </a:solidFill>
              </a:rPr>
              <a:t>리부팅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7900912" y="3479335"/>
            <a:ext cx="1950893" cy="2741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소리가 </a:t>
            </a:r>
            <a:r>
              <a:rPr lang="ko-KR" altLang="en-US" sz="1000" b="1" dirty="0" err="1">
                <a:solidFill>
                  <a:schemeClr val="tx1"/>
                </a:solidFill>
              </a:rPr>
              <a:t>안남</a:t>
            </a:r>
            <a:r>
              <a:rPr lang="ko-KR" altLang="en-US" sz="1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7887104" y="4866117"/>
            <a:ext cx="1950893" cy="40274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b="1" dirty="0">
                <a:solidFill>
                  <a:srgbClr val="0000FF"/>
                </a:solidFill>
              </a:rPr>
              <a:t>통상인터넷이 문제임 </a:t>
            </a:r>
            <a:endParaRPr lang="en-US" altLang="ko-KR" sz="1000" b="1" dirty="0">
              <a:solidFill>
                <a:srgbClr val="0000FF"/>
              </a:solidFill>
            </a:endParaRPr>
          </a:p>
          <a:p>
            <a:r>
              <a:rPr lang="en-US" altLang="ko-KR" sz="1000" dirty="0">
                <a:solidFill>
                  <a:schemeClr val="tx1"/>
                </a:solidFill>
              </a:rPr>
              <a:t>    </a:t>
            </a:r>
            <a:r>
              <a:rPr lang="ko-KR" altLang="en-US" sz="1000" dirty="0">
                <a:solidFill>
                  <a:schemeClr val="tx1"/>
                </a:solidFill>
              </a:rPr>
              <a:t>인터넷 확인 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7887104" y="4610503"/>
            <a:ext cx="1950893" cy="2556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유튜브 </a:t>
            </a:r>
            <a:r>
              <a:rPr lang="ko-KR" altLang="en-US" sz="1000" b="1" dirty="0" err="1">
                <a:solidFill>
                  <a:schemeClr val="tx1"/>
                </a:solidFill>
              </a:rPr>
              <a:t>않됨</a:t>
            </a:r>
            <a:r>
              <a:rPr lang="ko-KR" altLang="en-US" sz="1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887104" y="5606794"/>
            <a:ext cx="1950893" cy="513745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 err="1">
                <a:solidFill>
                  <a:schemeClr val="tx1"/>
                </a:solidFill>
              </a:rPr>
              <a:t>티맵</a:t>
            </a:r>
            <a:r>
              <a:rPr lang="en-US" altLang="ko-KR" sz="1000" dirty="0">
                <a:solidFill>
                  <a:schemeClr val="tx1"/>
                </a:solidFill>
              </a:rPr>
              <a:t>/</a:t>
            </a:r>
            <a:r>
              <a:rPr lang="ko-KR" altLang="en-US" sz="1000" dirty="0" err="1">
                <a:solidFill>
                  <a:schemeClr val="tx1"/>
                </a:solidFill>
              </a:rPr>
              <a:t>카카오네비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의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음성인식 호출을 </a:t>
            </a:r>
            <a:r>
              <a:rPr lang="en-US" altLang="ko-KR" sz="1000" dirty="0">
                <a:solidFill>
                  <a:schemeClr val="tx1"/>
                </a:solidFill>
              </a:rPr>
              <a:t>OFF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b="1" dirty="0">
                <a:solidFill>
                  <a:srgbClr val="FF0000"/>
                </a:solidFill>
              </a:rPr>
              <a:t>CAST</a:t>
            </a:r>
            <a:r>
              <a:rPr lang="ko-KR" altLang="en-US" sz="1000" b="1" dirty="0">
                <a:solidFill>
                  <a:srgbClr val="FF0000"/>
                </a:solidFill>
              </a:rPr>
              <a:t>의 미디어 볼륨조절 </a:t>
            </a:r>
            <a:endParaRPr lang="en-US" altLang="ko-KR" sz="1000" b="1" dirty="0">
              <a:solidFill>
                <a:srgbClr val="FF0000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7887104" y="5333685"/>
            <a:ext cx="1950893" cy="273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미디어 음질</a:t>
            </a:r>
            <a:r>
              <a:rPr lang="en-US" altLang="ko-KR" sz="1000" b="1" dirty="0">
                <a:solidFill>
                  <a:schemeClr val="tx1"/>
                </a:solidFill>
              </a:rPr>
              <a:t>/</a:t>
            </a:r>
            <a:r>
              <a:rPr lang="ko-KR" altLang="en-US" sz="1000" b="1" dirty="0" err="1">
                <a:solidFill>
                  <a:schemeClr val="tx1"/>
                </a:solidFill>
              </a:rPr>
              <a:t>품질문제</a:t>
            </a:r>
            <a:r>
              <a:rPr lang="ko-KR" altLang="en-US" sz="1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7887105" y="1621919"/>
            <a:ext cx="1950893" cy="262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버튼 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7887104" y="1884688"/>
            <a:ext cx="1950893" cy="72160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b="1" dirty="0">
                <a:solidFill>
                  <a:srgbClr val="0000FF"/>
                </a:solidFill>
              </a:rPr>
              <a:t>CAST USIM</a:t>
            </a:r>
            <a:r>
              <a:rPr lang="ko-KR" altLang="en-US" sz="1000" b="1" dirty="0">
                <a:solidFill>
                  <a:srgbClr val="0000FF"/>
                </a:solidFill>
              </a:rPr>
              <a:t>위쪽 </a:t>
            </a:r>
            <a:r>
              <a:rPr lang="en-US" altLang="ko-KR" sz="1000" b="1" dirty="0">
                <a:solidFill>
                  <a:srgbClr val="0000FF"/>
                </a:solidFill>
              </a:rPr>
              <a:t>RESET</a:t>
            </a:r>
            <a:r>
              <a:rPr lang="ko-KR" altLang="en-US" sz="1000" b="1" dirty="0">
                <a:solidFill>
                  <a:srgbClr val="0000FF"/>
                </a:solidFill>
              </a:rPr>
              <a:t>구멍</a:t>
            </a:r>
            <a:endParaRPr lang="en-US" altLang="ko-KR" sz="10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b="1" dirty="0">
                <a:solidFill>
                  <a:srgbClr val="0000FF"/>
                </a:solidFill>
              </a:rPr>
              <a:t>CAST</a:t>
            </a:r>
            <a:r>
              <a:rPr lang="ko-KR" altLang="en-US" sz="1000" b="1" dirty="0">
                <a:solidFill>
                  <a:srgbClr val="0000FF"/>
                </a:solidFill>
              </a:rPr>
              <a:t>화면 </a:t>
            </a:r>
            <a:r>
              <a:rPr lang="en-US" altLang="ko-KR" sz="1000" b="1" dirty="0">
                <a:solidFill>
                  <a:srgbClr val="0000FF"/>
                </a:solidFill>
              </a:rPr>
              <a:t>: +- Key 10</a:t>
            </a:r>
            <a:r>
              <a:rPr lang="ko-KR" altLang="en-US" sz="1000" b="1" dirty="0">
                <a:solidFill>
                  <a:srgbClr val="0000FF"/>
                </a:solidFill>
              </a:rPr>
              <a:t>초</a:t>
            </a:r>
            <a:endParaRPr lang="en-US" altLang="ko-KR" sz="10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b="1" dirty="0">
                <a:solidFill>
                  <a:srgbClr val="0000FF"/>
                </a:solidFill>
              </a:rPr>
              <a:t>CAST </a:t>
            </a:r>
            <a:r>
              <a:rPr lang="ko-KR" altLang="en-US" sz="1000" b="1" dirty="0" err="1">
                <a:solidFill>
                  <a:srgbClr val="0000FF"/>
                </a:solidFill>
              </a:rPr>
              <a:t>리부팅</a:t>
            </a:r>
            <a:r>
              <a:rPr lang="ko-KR" altLang="en-US" sz="1000" b="1" dirty="0">
                <a:solidFill>
                  <a:srgbClr val="0000FF"/>
                </a:solidFill>
              </a:rPr>
              <a:t> </a:t>
            </a:r>
            <a:r>
              <a:rPr lang="en-US" altLang="ko-KR" sz="1000" b="1" dirty="0">
                <a:solidFill>
                  <a:srgbClr val="0000FF"/>
                </a:solidFill>
              </a:rPr>
              <a:t>: </a:t>
            </a:r>
            <a:r>
              <a:rPr lang="ko-KR" altLang="en-US" sz="1000" b="1" dirty="0" err="1">
                <a:solidFill>
                  <a:srgbClr val="0000FF"/>
                </a:solidFill>
              </a:rPr>
              <a:t>파워키</a:t>
            </a:r>
            <a:r>
              <a:rPr lang="en-US" altLang="ko-KR" sz="1000" b="1" dirty="0">
                <a:solidFill>
                  <a:srgbClr val="0000FF"/>
                </a:solidFill>
              </a:rPr>
              <a:t>5</a:t>
            </a:r>
            <a:r>
              <a:rPr lang="ko-KR" altLang="en-US" sz="1000" b="1" dirty="0">
                <a:solidFill>
                  <a:srgbClr val="0000FF"/>
                </a:solidFill>
              </a:rPr>
              <a:t>초</a:t>
            </a:r>
            <a:endParaRPr lang="en-US" altLang="ko-KR" sz="1000" b="1" dirty="0">
              <a:solidFill>
                <a:srgbClr val="0000FF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1142" y="2051884"/>
            <a:ext cx="1882166" cy="528237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b="1" dirty="0">
                <a:solidFill>
                  <a:srgbClr val="FF0000"/>
                </a:solidFill>
              </a:rPr>
              <a:t>BMW</a:t>
            </a:r>
            <a:r>
              <a:rPr lang="ko-KR" altLang="en-US" sz="900" b="1" dirty="0">
                <a:solidFill>
                  <a:srgbClr val="FF0000"/>
                </a:solidFill>
              </a:rPr>
              <a:t>는 무선만 지원 </a:t>
            </a:r>
            <a:endParaRPr lang="en-US" altLang="ko-KR" sz="900" b="1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dirty="0" err="1">
                <a:solidFill>
                  <a:schemeClr val="tx1"/>
                </a:solidFill>
              </a:rPr>
              <a:t>밴츠일부차종</a:t>
            </a:r>
            <a:r>
              <a:rPr lang="ko-KR" altLang="en-US" sz="900" dirty="0">
                <a:solidFill>
                  <a:schemeClr val="tx1"/>
                </a:solidFill>
              </a:rPr>
              <a:t> 터치 </a:t>
            </a:r>
            <a:r>
              <a:rPr lang="ko-KR" altLang="en-US" sz="900" dirty="0" err="1">
                <a:solidFill>
                  <a:schemeClr val="tx1"/>
                </a:solidFill>
              </a:rPr>
              <a:t>않됨</a:t>
            </a:r>
            <a:r>
              <a:rPr lang="ko-KR" altLang="en-US" sz="900" dirty="0">
                <a:solidFill>
                  <a:schemeClr val="tx1"/>
                </a:solidFill>
              </a:rPr>
              <a:t> </a:t>
            </a:r>
            <a:r>
              <a:rPr lang="en-US" altLang="ko-KR" sz="900" dirty="0">
                <a:solidFill>
                  <a:schemeClr val="tx1"/>
                </a:solidFill>
              </a:rPr>
              <a:t>–</a:t>
            </a:r>
            <a:r>
              <a:rPr lang="ko-KR" altLang="en-US" sz="900" dirty="0" err="1">
                <a:solidFill>
                  <a:schemeClr val="tx1"/>
                </a:solidFill>
              </a:rPr>
              <a:t>별도장치</a:t>
            </a:r>
            <a:r>
              <a:rPr lang="ko-KR" altLang="en-US" sz="900" dirty="0">
                <a:solidFill>
                  <a:schemeClr val="tx1"/>
                </a:solidFill>
              </a:rPr>
              <a:t> 추가 필요합니다</a:t>
            </a:r>
            <a:r>
              <a:rPr lang="en-US" altLang="ko-KR" sz="900" dirty="0">
                <a:solidFill>
                  <a:schemeClr val="tx1"/>
                </a:solidFill>
              </a:rPr>
              <a:t>. 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0" y="6186079"/>
            <a:ext cx="1882166" cy="3278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900" b="1" dirty="0">
                <a:solidFill>
                  <a:srgbClr val="0000FF"/>
                </a:solidFill>
              </a:rPr>
              <a:t>MAN_CAST_</a:t>
            </a:r>
            <a:r>
              <a:rPr lang="ko-KR" altLang="en-US" sz="900" b="1" dirty="0" err="1">
                <a:solidFill>
                  <a:srgbClr val="0000FF"/>
                </a:solidFill>
              </a:rPr>
              <a:t>지원차종</a:t>
            </a:r>
            <a:r>
              <a:rPr lang="en-US" altLang="ko-KR" sz="900" b="1" dirty="0">
                <a:solidFill>
                  <a:srgbClr val="0000FF"/>
                </a:solidFill>
              </a:rPr>
              <a:t>_V1.3(Man 5.0) R1.xlsx </a:t>
            </a:r>
            <a:r>
              <a:rPr lang="ko-KR" altLang="en-US" sz="900" b="1" dirty="0">
                <a:solidFill>
                  <a:srgbClr val="0000FF"/>
                </a:solidFill>
              </a:rPr>
              <a:t>참고 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1142" y="1613283"/>
            <a:ext cx="1882166" cy="4386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 err="1">
                <a:solidFill>
                  <a:srgbClr val="0000FF"/>
                </a:solidFill>
              </a:rPr>
              <a:t>유선카플레이</a:t>
            </a:r>
            <a:r>
              <a:rPr lang="ko-KR" altLang="en-US" sz="900" b="1" dirty="0" err="1">
                <a:solidFill>
                  <a:schemeClr val="tx1"/>
                </a:solidFill>
              </a:rPr>
              <a:t>가</a:t>
            </a:r>
            <a:r>
              <a:rPr lang="ko-KR" altLang="en-US" sz="900" b="1" dirty="0">
                <a:solidFill>
                  <a:schemeClr val="tx1"/>
                </a:solidFill>
              </a:rPr>
              <a:t> 되는 </a:t>
            </a:r>
            <a:r>
              <a:rPr lang="en-US" altLang="ko-KR" sz="900" b="1" dirty="0">
                <a:solidFill>
                  <a:schemeClr val="tx1"/>
                </a:solidFill>
              </a:rPr>
              <a:t>2016</a:t>
            </a:r>
            <a:r>
              <a:rPr lang="ko-KR" altLang="en-US" sz="900" b="1" dirty="0" err="1">
                <a:solidFill>
                  <a:schemeClr val="tx1"/>
                </a:solidFill>
              </a:rPr>
              <a:t>년이후</a:t>
            </a:r>
            <a:r>
              <a:rPr lang="ko-KR" altLang="en-US" sz="900" b="1" dirty="0">
                <a:solidFill>
                  <a:schemeClr val="tx1"/>
                </a:solidFill>
              </a:rPr>
              <a:t> 차종에서 가능합니다</a:t>
            </a:r>
            <a:r>
              <a:rPr lang="en-US" altLang="ko-KR" sz="900" b="1" dirty="0">
                <a:solidFill>
                  <a:schemeClr val="tx1"/>
                </a:solidFill>
              </a:rPr>
              <a:t>.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7729" y="3119183"/>
            <a:ext cx="1882166" cy="120331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dirty="0">
                <a:solidFill>
                  <a:schemeClr val="tx1"/>
                </a:solidFill>
              </a:rPr>
              <a:t>CAST</a:t>
            </a:r>
            <a:r>
              <a:rPr lang="ko-KR" altLang="en-US" sz="900" dirty="0">
                <a:solidFill>
                  <a:schemeClr val="tx1"/>
                </a:solidFill>
              </a:rPr>
              <a:t>를 </a:t>
            </a:r>
            <a:r>
              <a:rPr lang="ko-KR" altLang="en-US" sz="900" b="1" dirty="0">
                <a:solidFill>
                  <a:srgbClr val="0000FF"/>
                </a:solidFill>
              </a:rPr>
              <a:t>정면의 왼쪽 </a:t>
            </a:r>
            <a:r>
              <a:rPr lang="en-US" altLang="ko-KR" sz="900" b="1" dirty="0">
                <a:solidFill>
                  <a:srgbClr val="0000FF"/>
                </a:solidFill>
              </a:rPr>
              <a:t>USB</a:t>
            </a:r>
            <a:r>
              <a:rPr lang="ko-KR" altLang="en-US" sz="900" dirty="0">
                <a:solidFill>
                  <a:schemeClr val="tx1"/>
                </a:solidFill>
              </a:rPr>
              <a:t>와</a:t>
            </a:r>
            <a:r>
              <a:rPr lang="en-US" altLang="ko-KR" sz="900" dirty="0">
                <a:solidFill>
                  <a:schemeClr val="tx1"/>
                </a:solidFill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dirty="0">
                <a:solidFill>
                  <a:schemeClr val="tx1"/>
                </a:solidFill>
              </a:rPr>
              <a:t>차량의 </a:t>
            </a:r>
            <a:r>
              <a:rPr lang="en-US" altLang="ko-KR" sz="900" b="1" dirty="0">
                <a:solidFill>
                  <a:srgbClr val="0000FF"/>
                </a:solidFill>
              </a:rPr>
              <a:t>USB </a:t>
            </a:r>
            <a:r>
              <a:rPr lang="ko-KR" altLang="en-US" sz="900" b="1" dirty="0">
                <a:solidFill>
                  <a:srgbClr val="0000FF"/>
                </a:solidFill>
              </a:rPr>
              <a:t>마크가 </a:t>
            </a:r>
            <a:r>
              <a:rPr lang="ko-KR" altLang="en-US" sz="900" b="1" dirty="0" err="1">
                <a:solidFill>
                  <a:srgbClr val="0000FF"/>
                </a:solidFill>
              </a:rPr>
              <a:t>있는곳에</a:t>
            </a:r>
            <a:r>
              <a:rPr lang="ko-KR" altLang="en-US" sz="900" b="1" dirty="0">
                <a:solidFill>
                  <a:srgbClr val="0000FF"/>
                </a:solidFill>
              </a:rPr>
              <a:t> 연결 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ko-KR" altLang="en-US" sz="900" b="1" dirty="0">
              <a:solidFill>
                <a:srgbClr val="0000FF"/>
              </a:solidFill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6721" y="2649250"/>
            <a:ext cx="1882166" cy="4386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>
                <a:solidFill>
                  <a:schemeClr val="tx1"/>
                </a:solidFill>
              </a:rPr>
              <a:t>차량에 </a:t>
            </a:r>
            <a:r>
              <a:rPr lang="en-US" altLang="ko-KR" sz="900" b="1" dirty="0">
                <a:solidFill>
                  <a:schemeClr val="tx1"/>
                </a:solidFill>
              </a:rPr>
              <a:t>USB</a:t>
            </a:r>
            <a:r>
              <a:rPr lang="ko-KR" altLang="en-US" sz="900" b="1" dirty="0">
                <a:solidFill>
                  <a:schemeClr val="tx1"/>
                </a:solidFill>
              </a:rPr>
              <a:t>중에 </a:t>
            </a:r>
            <a:r>
              <a:rPr lang="en-US" altLang="ko-KR" sz="900" b="1" dirty="0">
                <a:solidFill>
                  <a:srgbClr val="0000FF"/>
                </a:solidFill>
              </a:rPr>
              <a:t>USB</a:t>
            </a:r>
            <a:r>
              <a:rPr lang="ko-KR" altLang="en-US" sz="900" b="1" dirty="0">
                <a:solidFill>
                  <a:srgbClr val="0000FF"/>
                </a:solidFill>
              </a:rPr>
              <a:t>표시가 있는 곳에 연결</a:t>
            </a:r>
            <a:r>
              <a:rPr lang="ko-KR" altLang="en-US" sz="900" b="1" dirty="0">
                <a:solidFill>
                  <a:schemeClr val="tx1"/>
                </a:solidFill>
              </a:rPr>
              <a:t>하세요 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5841" y="4704840"/>
            <a:ext cx="1882166" cy="73266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dirty="0" err="1">
                <a:solidFill>
                  <a:schemeClr val="tx1"/>
                </a:solidFill>
              </a:rPr>
              <a:t>현기차</a:t>
            </a:r>
            <a:r>
              <a:rPr lang="ko-KR" altLang="en-US" sz="900" dirty="0">
                <a:solidFill>
                  <a:schemeClr val="tx1"/>
                </a:solidFill>
              </a:rPr>
              <a:t> 기준 </a:t>
            </a:r>
            <a:r>
              <a:rPr lang="en-US" altLang="ko-KR" sz="900" dirty="0">
                <a:solidFill>
                  <a:schemeClr val="tx1"/>
                </a:solidFill>
              </a:rPr>
              <a:t>: </a:t>
            </a:r>
            <a:r>
              <a:rPr lang="ko-KR" altLang="en-US" sz="900" dirty="0">
                <a:solidFill>
                  <a:schemeClr val="tx1"/>
                </a:solidFill>
              </a:rPr>
              <a:t>설정</a:t>
            </a:r>
            <a:r>
              <a:rPr lang="en-US" altLang="ko-KR" sz="900" dirty="0">
                <a:solidFill>
                  <a:schemeClr val="tx1"/>
                </a:solidFill>
              </a:rPr>
              <a:t>/</a:t>
            </a:r>
            <a:r>
              <a:rPr lang="ko-KR" altLang="en-US" sz="900" dirty="0" err="1">
                <a:solidFill>
                  <a:schemeClr val="tx1"/>
                </a:solidFill>
              </a:rPr>
              <a:t>기기연결</a:t>
            </a:r>
            <a:r>
              <a:rPr lang="en-US" altLang="ko-KR" sz="900" dirty="0">
                <a:solidFill>
                  <a:schemeClr val="tx1"/>
                </a:solidFill>
              </a:rPr>
              <a:t>/</a:t>
            </a:r>
            <a:r>
              <a:rPr lang="ko-KR" altLang="en-US" sz="900" dirty="0" err="1">
                <a:solidFill>
                  <a:schemeClr val="tx1"/>
                </a:solidFill>
              </a:rPr>
              <a:t>폰프로젝션연결</a:t>
            </a:r>
            <a:r>
              <a:rPr lang="en-US" altLang="ko-KR" sz="900" dirty="0">
                <a:solidFill>
                  <a:schemeClr val="tx1"/>
                </a:solidFill>
              </a:rPr>
              <a:t>/</a:t>
            </a:r>
            <a:r>
              <a:rPr lang="en-US" altLang="ko-KR" sz="900" b="1" dirty="0">
                <a:solidFill>
                  <a:srgbClr val="0000FF"/>
                </a:solidFill>
              </a:rPr>
              <a:t>Apple </a:t>
            </a:r>
            <a:r>
              <a:rPr lang="en-US" altLang="ko-KR" sz="900" b="1" dirty="0" err="1">
                <a:solidFill>
                  <a:srgbClr val="0000FF"/>
                </a:solidFill>
              </a:rPr>
              <a:t>Carplay</a:t>
            </a:r>
            <a:r>
              <a:rPr lang="en-US" altLang="ko-KR" sz="900" b="1" dirty="0">
                <a:solidFill>
                  <a:srgbClr val="0000FF"/>
                </a:solidFill>
              </a:rPr>
              <a:t> </a:t>
            </a:r>
            <a:r>
              <a:rPr lang="ko-KR" altLang="en-US" sz="900" b="1" dirty="0">
                <a:solidFill>
                  <a:srgbClr val="0000FF"/>
                </a:solidFill>
              </a:rPr>
              <a:t>가 </a:t>
            </a:r>
            <a:r>
              <a:rPr lang="ko-KR" altLang="en-US" sz="900" b="1" dirty="0" err="1">
                <a:solidFill>
                  <a:srgbClr val="0000FF"/>
                </a:solidFill>
              </a:rPr>
              <a:t>선택</a:t>
            </a:r>
            <a:r>
              <a:rPr lang="ko-KR" altLang="en-US" sz="900" dirty="0" err="1">
                <a:solidFill>
                  <a:schemeClr val="tx1"/>
                </a:solidFill>
              </a:rPr>
              <a:t>되어져야함</a:t>
            </a:r>
            <a:endParaRPr lang="en-US" altLang="ko-KR" sz="9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dirty="0">
                <a:solidFill>
                  <a:schemeClr val="tx1"/>
                </a:solidFill>
              </a:rPr>
              <a:t>4</a:t>
            </a:r>
            <a:r>
              <a:rPr lang="ko-KR" altLang="en-US" sz="900" dirty="0">
                <a:solidFill>
                  <a:schemeClr val="tx1"/>
                </a:solidFill>
              </a:rPr>
              <a:t>세대는 </a:t>
            </a:r>
            <a:r>
              <a:rPr lang="ko-KR" altLang="en-US" sz="900" dirty="0" err="1">
                <a:solidFill>
                  <a:schemeClr val="tx1"/>
                </a:solidFill>
              </a:rPr>
              <a:t>카플레이버튼을</a:t>
            </a:r>
            <a:r>
              <a:rPr lang="ko-KR" altLang="en-US" sz="900" dirty="0">
                <a:solidFill>
                  <a:schemeClr val="tx1"/>
                </a:solidFill>
              </a:rPr>
              <a:t> 눌러야</a:t>
            </a:r>
            <a:r>
              <a:rPr lang="en-US" altLang="ko-KR" sz="900" dirty="0">
                <a:solidFill>
                  <a:schemeClr val="tx1"/>
                </a:solidFill>
              </a:rPr>
              <a:t> CAST </a:t>
            </a:r>
            <a:r>
              <a:rPr lang="ko-KR" altLang="en-US" sz="900" dirty="0">
                <a:solidFill>
                  <a:schemeClr val="tx1"/>
                </a:solidFill>
              </a:rPr>
              <a:t>화면 </a:t>
            </a:r>
            <a:endParaRPr lang="en-US" altLang="ko-KR" sz="900" dirty="0">
              <a:solidFill>
                <a:schemeClr val="tx1"/>
              </a:solidFill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-3872" y="4401539"/>
            <a:ext cx="1882166" cy="2971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>
                <a:solidFill>
                  <a:schemeClr val="tx1"/>
                </a:solidFill>
              </a:rPr>
              <a:t>차량의 </a:t>
            </a:r>
            <a:r>
              <a:rPr lang="ko-KR" altLang="en-US" sz="900" b="1" dirty="0">
                <a:solidFill>
                  <a:srgbClr val="0000FF"/>
                </a:solidFill>
              </a:rPr>
              <a:t>설정이 필요한 차 </a:t>
            </a:r>
            <a:r>
              <a:rPr lang="ko-KR" altLang="en-US" sz="900" b="1" dirty="0">
                <a:solidFill>
                  <a:schemeClr val="tx1"/>
                </a:solidFill>
              </a:rPr>
              <a:t>있음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993614" y="2051884"/>
            <a:ext cx="1882166" cy="956878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 err="1">
                <a:solidFill>
                  <a:schemeClr val="tx1"/>
                </a:solidFill>
              </a:rPr>
              <a:t>계정설정은</a:t>
            </a:r>
            <a:r>
              <a:rPr lang="ko-KR" altLang="en-US" sz="900" b="1" dirty="0">
                <a:solidFill>
                  <a:schemeClr val="tx1"/>
                </a:solidFill>
              </a:rPr>
              <a:t> 신규로 </a:t>
            </a:r>
            <a:endParaRPr lang="en-US" altLang="ko-KR" sz="900" b="1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dirty="0">
                <a:solidFill>
                  <a:schemeClr val="tx1"/>
                </a:solidFill>
              </a:rPr>
              <a:t>휴대폰계정설정시 반드시 </a:t>
            </a:r>
            <a:r>
              <a:rPr lang="ko-KR" altLang="en-US" sz="900" b="1" dirty="0" err="1">
                <a:solidFill>
                  <a:srgbClr val="FF0000"/>
                </a:solidFill>
              </a:rPr>
              <a:t>기기정보는</a:t>
            </a:r>
            <a:r>
              <a:rPr lang="ko-KR" altLang="en-US" sz="900" b="1" dirty="0">
                <a:solidFill>
                  <a:srgbClr val="FF0000"/>
                </a:solidFill>
              </a:rPr>
              <a:t> 복사하지 않음</a:t>
            </a:r>
            <a:endParaRPr lang="en-US" altLang="ko-KR" sz="900" b="1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b="1" dirty="0">
                <a:solidFill>
                  <a:srgbClr val="0000FF"/>
                </a:solidFill>
              </a:rPr>
              <a:t>PIN </a:t>
            </a:r>
            <a:r>
              <a:rPr lang="ko-KR" altLang="en-US" sz="900" b="1" dirty="0">
                <a:solidFill>
                  <a:srgbClr val="0000FF"/>
                </a:solidFill>
              </a:rPr>
              <a:t>입력은 건너뛰기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계정 설정을 </a:t>
            </a:r>
            <a:r>
              <a:rPr lang="en-US" altLang="ko-KR" sz="900" b="1" dirty="0">
                <a:solidFill>
                  <a:srgbClr val="0000FF"/>
                </a:solidFill>
              </a:rPr>
              <a:t>SKIP </a:t>
            </a:r>
            <a:r>
              <a:rPr lang="ko-KR" altLang="en-US" sz="900" b="1" dirty="0">
                <a:solidFill>
                  <a:srgbClr val="0000FF"/>
                </a:solidFill>
              </a:rPr>
              <a:t>하고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r>
              <a:rPr lang="en-US" altLang="ko-KR" sz="900" b="1" dirty="0">
                <a:solidFill>
                  <a:srgbClr val="0000FF"/>
                </a:solidFill>
              </a:rPr>
              <a:t>    APK Pure</a:t>
            </a:r>
            <a:r>
              <a:rPr lang="ko-KR" altLang="en-US" sz="900" b="1" dirty="0">
                <a:solidFill>
                  <a:srgbClr val="0000FF"/>
                </a:solidFill>
              </a:rPr>
              <a:t>로만 </a:t>
            </a:r>
            <a:r>
              <a:rPr lang="en-US" altLang="ko-KR" sz="900" b="1" dirty="0">
                <a:solidFill>
                  <a:srgbClr val="0000FF"/>
                </a:solidFill>
              </a:rPr>
              <a:t>APP </a:t>
            </a:r>
            <a:r>
              <a:rPr lang="ko-KR" altLang="en-US" sz="900" b="1" dirty="0">
                <a:solidFill>
                  <a:srgbClr val="0000FF"/>
                </a:solidFill>
              </a:rPr>
              <a:t>다운로드 </a:t>
            </a:r>
            <a:endParaRPr lang="en-US" altLang="ko-KR" sz="900" b="1" dirty="0">
              <a:solidFill>
                <a:srgbClr val="0000FF"/>
              </a:solidFill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1993614" y="1613283"/>
            <a:ext cx="1882166" cy="4386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>
                <a:solidFill>
                  <a:schemeClr val="tx1"/>
                </a:solidFill>
              </a:rPr>
              <a:t>계정 설정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1981954" y="4035461"/>
            <a:ext cx="1882166" cy="2085078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휴대폰 </a:t>
            </a:r>
            <a:r>
              <a:rPr lang="ko-KR" altLang="en-US" sz="900" b="1" dirty="0" err="1">
                <a:solidFill>
                  <a:srgbClr val="0000FF"/>
                </a:solidFill>
              </a:rPr>
              <a:t>핫스팟을</a:t>
            </a:r>
            <a:r>
              <a:rPr lang="ko-KR" altLang="en-US" sz="900" b="1" dirty="0">
                <a:solidFill>
                  <a:srgbClr val="0000FF"/>
                </a:solidFill>
              </a:rPr>
              <a:t> 이용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- </a:t>
            </a:r>
            <a:r>
              <a:rPr lang="ko-KR" altLang="en-US" sz="900" dirty="0">
                <a:solidFill>
                  <a:schemeClr val="tx1"/>
                </a:solidFill>
              </a:rPr>
              <a:t>안드로이드 설정 </a:t>
            </a:r>
            <a:r>
              <a:rPr lang="ko-KR" altLang="en-US" sz="900" dirty="0" err="1">
                <a:solidFill>
                  <a:schemeClr val="tx1"/>
                </a:solidFill>
              </a:rPr>
              <a:t>모드및</a:t>
            </a:r>
            <a:r>
              <a:rPr lang="ko-KR" altLang="en-US" sz="900" dirty="0">
                <a:solidFill>
                  <a:schemeClr val="tx1"/>
                </a:solidFill>
              </a:rPr>
              <a:t> 루틴</a:t>
            </a:r>
            <a:endParaRPr lang="en-US" altLang="ko-KR" sz="900" dirty="0">
              <a:solidFill>
                <a:schemeClr val="tx1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  </a:t>
            </a:r>
            <a:r>
              <a:rPr lang="ko-KR" altLang="en-US" sz="900" dirty="0">
                <a:solidFill>
                  <a:schemeClr val="tx1"/>
                </a:solidFill>
              </a:rPr>
              <a:t>으로 쉽게 자동연결</a:t>
            </a:r>
            <a:r>
              <a:rPr lang="en-US" altLang="ko-KR" sz="900" dirty="0">
                <a:solidFill>
                  <a:schemeClr val="tx1"/>
                </a:solidFill>
              </a:rPr>
              <a:t>/</a:t>
            </a:r>
            <a:r>
              <a:rPr lang="ko-KR" altLang="en-US" sz="900" dirty="0">
                <a:solidFill>
                  <a:schemeClr val="tx1"/>
                </a:solidFill>
              </a:rPr>
              <a:t>해제</a:t>
            </a:r>
            <a:endParaRPr lang="en-US" altLang="ko-KR" sz="900" dirty="0">
              <a:solidFill>
                <a:schemeClr val="tx1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&gt;</a:t>
            </a:r>
            <a:r>
              <a:rPr lang="ko-KR" altLang="en-US" sz="900" dirty="0">
                <a:solidFill>
                  <a:schemeClr val="tx1"/>
                </a:solidFill>
              </a:rPr>
              <a:t>루틴</a:t>
            </a:r>
            <a:r>
              <a:rPr lang="en-US" altLang="ko-KR" sz="900" dirty="0">
                <a:solidFill>
                  <a:schemeClr val="tx1"/>
                </a:solidFill>
              </a:rPr>
              <a:t>+ BT</a:t>
            </a:r>
            <a:r>
              <a:rPr lang="ko-KR" altLang="en-US" sz="900" dirty="0">
                <a:solidFill>
                  <a:schemeClr val="tx1"/>
                </a:solidFill>
              </a:rPr>
              <a:t> 연결되면 </a:t>
            </a:r>
            <a:r>
              <a:rPr lang="ko-KR" altLang="en-US" sz="900" dirty="0" err="1">
                <a:solidFill>
                  <a:schemeClr val="tx1"/>
                </a:solidFill>
              </a:rPr>
              <a:t>핫스팟</a:t>
            </a:r>
            <a:r>
              <a:rPr lang="en-US" altLang="ko-KR" sz="900" dirty="0">
                <a:solidFill>
                  <a:schemeClr val="tx1"/>
                </a:solidFill>
              </a:rPr>
              <a:t>ON</a:t>
            </a:r>
          </a:p>
          <a:p>
            <a:r>
              <a:rPr lang="en-US" altLang="ko-KR" sz="900" dirty="0">
                <a:solidFill>
                  <a:schemeClr val="tx1"/>
                </a:solidFill>
              </a:rPr>
              <a:t>  &gt; </a:t>
            </a:r>
            <a:r>
              <a:rPr lang="ko-KR" altLang="en-US" sz="900" dirty="0">
                <a:solidFill>
                  <a:schemeClr val="tx1"/>
                </a:solidFill>
              </a:rPr>
              <a:t>루틴</a:t>
            </a:r>
            <a:r>
              <a:rPr lang="en-US" altLang="ko-KR" sz="900" dirty="0">
                <a:solidFill>
                  <a:schemeClr val="tx1"/>
                </a:solidFill>
              </a:rPr>
              <a:t>+BT</a:t>
            </a:r>
            <a:r>
              <a:rPr lang="ko-KR" altLang="en-US" sz="900" dirty="0" err="1">
                <a:solidFill>
                  <a:schemeClr val="tx1"/>
                </a:solidFill>
              </a:rPr>
              <a:t>해제되면핫스팟</a:t>
            </a:r>
            <a:r>
              <a:rPr lang="en-US" altLang="ko-KR" sz="900" dirty="0">
                <a:solidFill>
                  <a:schemeClr val="tx1"/>
                </a:solidFill>
              </a:rPr>
              <a:t>OFF</a:t>
            </a:r>
          </a:p>
          <a:p>
            <a:endParaRPr lang="en-US" altLang="ko-KR" sz="9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900" b="1" dirty="0">
                <a:solidFill>
                  <a:schemeClr val="tx1"/>
                </a:solidFill>
              </a:rPr>
              <a:t>USIM </a:t>
            </a:r>
            <a:r>
              <a:rPr lang="ko-KR" altLang="en-US" sz="900" b="1" dirty="0">
                <a:solidFill>
                  <a:schemeClr val="tx1"/>
                </a:solidFill>
              </a:rPr>
              <a:t>이용 </a:t>
            </a:r>
            <a:endParaRPr lang="en-US" altLang="ko-KR" sz="900" b="1" dirty="0">
              <a:solidFill>
                <a:schemeClr val="tx1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- </a:t>
            </a:r>
            <a:r>
              <a:rPr lang="ko-KR" altLang="en-US" sz="900" b="1" dirty="0" err="1">
                <a:solidFill>
                  <a:srgbClr val="0000FF"/>
                </a:solidFill>
              </a:rPr>
              <a:t>이통사</a:t>
            </a:r>
            <a:r>
              <a:rPr lang="ko-KR" altLang="en-US" sz="900" b="1" dirty="0">
                <a:solidFill>
                  <a:srgbClr val="0000FF"/>
                </a:solidFill>
              </a:rPr>
              <a:t> 데이터쉐어링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   &gt; CAST</a:t>
            </a:r>
            <a:r>
              <a:rPr lang="ko-KR" altLang="en-US" sz="900" dirty="0">
                <a:solidFill>
                  <a:schemeClr val="tx1"/>
                </a:solidFill>
              </a:rPr>
              <a:t>의 </a:t>
            </a:r>
            <a:r>
              <a:rPr lang="en-US" altLang="ko-KR" sz="900" b="1" dirty="0">
                <a:solidFill>
                  <a:srgbClr val="FF0000"/>
                </a:solidFill>
              </a:rPr>
              <a:t>IMEI</a:t>
            </a:r>
            <a:r>
              <a:rPr lang="ko-KR" altLang="en-US" sz="900" b="1" dirty="0">
                <a:solidFill>
                  <a:srgbClr val="FF0000"/>
                </a:solidFill>
              </a:rPr>
              <a:t>등록 </a:t>
            </a:r>
            <a:endParaRPr lang="en-US" altLang="ko-KR" sz="900" b="1" dirty="0">
              <a:solidFill>
                <a:srgbClr val="FF0000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- </a:t>
            </a:r>
            <a:r>
              <a:rPr lang="ko-KR" altLang="en-US" sz="900" b="1" dirty="0" err="1">
                <a:solidFill>
                  <a:srgbClr val="0000FF"/>
                </a:solidFill>
              </a:rPr>
              <a:t>알뜰폰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ko-KR" altLang="en-US" sz="900" b="1" dirty="0" err="1">
                <a:solidFill>
                  <a:srgbClr val="0000FF"/>
                </a:solidFill>
              </a:rPr>
              <a:t>데이터전용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en-US" altLang="ko-KR" sz="900" b="1" dirty="0">
                <a:solidFill>
                  <a:srgbClr val="0000FF"/>
                </a:solidFill>
              </a:rPr>
              <a:t>USIM </a:t>
            </a:r>
          </a:p>
          <a:p>
            <a:r>
              <a:rPr lang="en-US" altLang="ko-KR" sz="900" dirty="0">
                <a:solidFill>
                  <a:schemeClr val="tx1"/>
                </a:solidFill>
              </a:rPr>
              <a:t>  - </a:t>
            </a:r>
            <a:r>
              <a:rPr lang="ko-KR" altLang="en-US" sz="900" b="1" dirty="0" err="1">
                <a:solidFill>
                  <a:srgbClr val="0000FF"/>
                </a:solidFill>
              </a:rPr>
              <a:t>와글미디어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en-US" altLang="ko-KR" sz="900" b="1" dirty="0">
                <a:solidFill>
                  <a:srgbClr val="0000FF"/>
                </a:solidFill>
              </a:rPr>
              <a:t>USIM </a:t>
            </a:r>
            <a:r>
              <a:rPr lang="ko-KR" altLang="en-US" sz="900" b="1" dirty="0">
                <a:solidFill>
                  <a:srgbClr val="0000FF"/>
                </a:solidFill>
              </a:rPr>
              <a:t>대여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  &gt; </a:t>
            </a:r>
            <a:r>
              <a:rPr lang="ko-KR" altLang="en-US" sz="900" dirty="0">
                <a:solidFill>
                  <a:schemeClr val="tx1"/>
                </a:solidFill>
              </a:rPr>
              <a:t>결제 </a:t>
            </a:r>
            <a:r>
              <a:rPr lang="ko-KR" altLang="en-US" sz="900" dirty="0" err="1">
                <a:solidFill>
                  <a:schemeClr val="tx1"/>
                </a:solidFill>
              </a:rPr>
              <a:t>카드등록</a:t>
            </a:r>
            <a:r>
              <a:rPr lang="ko-KR" altLang="en-US" sz="900" dirty="0">
                <a:solidFill>
                  <a:schemeClr val="tx1"/>
                </a:solidFill>
              </a:rPr>
              <a:t> 사용 </a:t>
            </a:r>
            <a:endParaRPr lang="en-US" altLang="ko-KR" sz="900" dirty="0">
              <a:solidFill>
                <a:schemeClr val="tx1"/>
              </a:solidFill>
            </a:endParaRPr>
          </a:p>
          <a:p>
            <a:r>
              <a:rPr lang="en-US" altLang="ko-KR" sz="900" dirty="0">
                <a:solidFill>
                  <a:schemeClr val="tx1"/>
                </a:solidFill>
              </a:rPr>
              <a:t>    &gt; 20GB/</a:t>
            </a:r>
            <a:r>
              <a:rPr lang="ko-KR" altLang="en-US" sz="900" dirty="0">
                <a:solidFill>
                  <a:schemeClr val="tx1"/>
                </a:solidFill>
              </a:rPr>
              <a:t>월 </a:t>
            </a:r>
            <a:r>
              <a:rPr lang="en-US" altLang="ko-KR" sz="900" dirty="0">
                <a:solidFill>
                  <a:schemeClr val="tx1"/>
                </a:solidFill>
              </a:rPr>
              <a:t>, 2GB/</a:t>
            </a:r>
            <a:r>
              <a:rPr lang="ko-KR" altLang="en-US" sz="900" dirty="0">
                <a:solidFill>
                  <a:schemeClr val="tx1"/>
                </a:solidFill>
              </a:rPr>
              <a:t>월</a:t>
            </a:r>
            <a:r>
              <a:rPr lang="en-US" altLang="ko-KR" sz="900" dirty="0">
                <a:solidFill>
                  <a:schemeClr val="tx1"/>
                </a:solidFill>
              </a:rPr>
              <a:t>-</a:t>
            </a:r>
            <a:r>
              <a:rPr lang="ko-KR" altLang="en-US" sz="900" dirty="0">
                <a:solidFill>
                  <a:schemeClr val="tx1"/>
                </a:solidFill>
              </a:rPr>
              <a:t>이월 </a:t>
            </a:r>
            <a:r>
              <a:rPr lang="en-US" altLang="ko-KR" sz="9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1965012" y="3787980"/>
            <a:ext cx="1882166" cy="3310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>
                <a:solidFill>
                  <a:schemeClr val="tx1"/>
                </a:solidFill>
              </a:rPr>
              <a:t>인터넷 연결 </a:t>
            </a:r>
          </a:p>
        </p:txBody>
      </p:sp>
      <p:sp>
        <p:nvSpPr>
          <p:cNvPr id="41" name="모서리가 둥근 직사각형 40"/>
          <p:cNvSpPr/>
          <p:nvPr/>
        </p:nvSpPr>
        <p:spPr>
          <a:xfrm>
            <a:off x="3934930" y="1621919"/>
            <a:ext cx="1882166" cy="2019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 err="1">
                <a:solidFill>
                  <a:schemeClr val="tx1"/>
                </a:solidFill>
              </a:rPr>
              <a:t>플로팅버튼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647" y="1910256"/>
            <a:ext cx="1772535" cy="289630"/>
          </a:xfrm>
          <a:prstGeom prst="rect">
            <a:avLst/>
          </a:prstGeom>
        </p:spPr>
      </p:pic>
      <p:sp>
        <p:nvSpPr>
          <p:cNvPr id="43" name="직사각형 42"/>
          <p:cNvSpPr/>
          <p:nvPr/>
        </p:nvSpPr>
        <p:spPr>
          <a:xfrm>
            <a:off x="3932391" y="1855978"/>
            <a:ext cx="1882166" cy="1414637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홈으로 이동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뒤로가기기능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FF0000"/>
                </a:solidFill>
              </a:rPr>
              <a:t>백그라운드</a:t>
            </a:r>
            <a:r>
              <a:rPr lang="en-US" altLang="ko-KR" sz="900" b="1" dirty="0">
                <a:solidFill>
                  <a:srgbClr val="FF0000"/>
                </a:solidFill>
              </a:rPr>
              <a:t>APP </a:t>
            </a:r>
            <a:r>
              <a:rPr lang="ko-KR" altLang="en-US" sz="900" b="1" dirty="0">
                <a:solidFill>
                  <a:srgbClr val="FF0000"/>
                </a:solidFill>
              </a:rPr>
              <a:t>제거</a:t>
            </a:r>
            <a:endParaRPr lang="en-US" altLang="ko-KR" sz="900" b="1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음성인식호출</a:t>
            </a:r>
            <a:r>
              <a:rPr lang="en-US" altLang="ko-KR" sz="900" b="1" dirty="0">
                <a:solidFill>
                  <a:srgbClr val="0000FF"/>
                </a:solidFill>
              </a:rPr>
              <a:t>(</a:t>
            </a:r>
            <a:r>
              <a:rPr lang="ko-KR" altLang="en-US" sz="900" b="1" dirty="0">
                <a:solidFill>
                  <a:srgbClr val="0000FF"/>
                </a:solidFill>
              </a:rPr>
              <a:t>차량버튼연동</a:t>
            </a:r>
            <a:r>
              <a:rPr lang="en-US" altLang="ko-KR" sz="900" b="1" dirty="0">
                <a:solidFill>
                  <a:srgbClr val="0000FF"/>
                </a:solidFill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 err="1">
                <a:solidFill>
                  <a:srgbClr val="0000FF"/>
                </a:solidFill>
              </a:rPr>
              <a:t>화면분활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b="1" dirty="0">
                <a:solidFill>
                  <a:srgbClr val="0000FF"/>
                </a:solidFill>
              </a:rPr>
              <a:t>RAM </a:t>
            </a:r>
            <a:r>
              <a:rPr lang="ko-KR" altLang="en-US" sz="900" b="1" dirty="0">
                <a:solidFill>
                  <a:srgbClr val="0000FF"/>
                </a:solidFill>
              </a:rPr>
              <a:t>청소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차량화면으로 이동 </a:t>
            </a:r>
            <a:endParaRPr lang="en-US" altLang="ko-KR" sz="900" b="1" dirty="0">
              <a:solidFill>
                <a:srgbClr val="0000FF"/>
              </a:solidFill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5871168" y="1621919"/>
            <a:ext cx="1950893" cy="262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 err="1">
                <a:solidFill>
                  <a:schemeClr val="tx1"/>
                </a:solidFill>
              </a:rPr>
              <a:t>핸즈프리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5871167" y="1884688"/>
            <a:ext cx="1950893" cy="111328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 err="1">
                <a:solidFill>
                  <a:schemeClr val="tx1"/>
                </a:solidFill>
              </a:rPr>
              <a:t>핸즈프리</a:t>
            </a:r>
            <a:r>
              <a:rPr lang="en-US" altLang="ko-KR" sz="1000" dirty="0">
                <a:solidFill>
                  <a:schemeClr val="tx1"/>
                </a:solidFill>
              </a:rPr>
              <a:t>APP</a:t>
            </a:r>
            <a:r>
              <a:rPr lang="ko-KR" altLang="en-US" sz="1000" dirty="0">
                <a:solidFill>
                  <a:schemeClr val="tx1"/>
                </a:solidFill>
              </a:rPr>
              <a:t>을 통해 휴대폰과 연결 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 err="1">
                <a:solidFill>
                  <a:schemeClr val="tx1"/>
                </a:solidFill>
              </a:rPr>
              <a:t>핸즈프리의</a:t>
            </a:r>
            <a:r>
              <a:rPr lang="ko-KR" altLang="en-US" sz="1000" dirty="0">
                <a:solidFill>
                  <a:schemeClr val="tx1"/>
                </a:solidFill>
              </a:rPr>
              <a:t> 볼륨은 </a:t>
            </a:r>
            <a:r>
              <a:rPr lang="en-US" altLang="ko-KR" sz="1000" dirty="0">
                <a:solidFill>
                  <a:schemeClr val="tx1"/>
                </a:solidFill>
              </a:rPr>
              <a:t>3</a:t>
            </a:r>
            <a:r>
              <a:rPr lang="ko-KR" altLang="en-US" sz="1000" dirty="0">
                <a:solidFill>
                  <a:schemeClr val="tx1"/>
                </a:solidFill>
              </a:rPr>
              <a:t>개로 구성 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en-US" altLang="ko-KR" sz="1000" b="1" dirty="0">
                <a:solidFill>
                  <a:srgbClr val="0000FF"/>
                </a:solidFill>
              </a:rPr>
              <a:t>    - </a:t>
            </a:r>
            <a:r>
              <a:rPr lang="ko-KR" altLang="en-US" sz="1000" b="1" dirty="0">
                <a:solidFill>
                  <a:srgbClr val="0000FF"/>
                </a:solidFill>
              </a:rPr>
              <a:t>차량의 볼륨 </a:t>
            </a:r>
            <a:r>
              <a:rPr lang="en-US" altLang="ko-KR" sz="1000" b="1" dirty="0">
                <a:solidFill>
                  <a:srgbClr val="0000FF"/>
                </a:solidFill>
              </a:rPr>
              <a:t>/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    - CAST</a:t>
            </a:r>
            <a:r>
              <a:rPr lang="ko-KR" altLang="en-US" sz="1000" b="1" dirty="0">
                <a:solidFill>
                  <a:srgbClr val="0000FF"/>
                </a:solidFill>
              </a:rPr>
              <a:t>의 볼륨조절 </a:t>
            </a:r>
            <a:endParaRPr lang="en-US" altLang="ko-KR" sz="1000" b="1" dirty="0">
              <a:solidFill>
                <a:srgbClr val="0000FF"/>
              </a:solidFill>
            </a:endParaRPr>
          </a:p>
          <a:p>
            <a:r>
              <a:rPr lang="en-US" altLang="ko-KR" sz="1000" b="1" dirty="0">
                <a:solidFill>
                  <a:srgbClr val="0000FF"/>
                </a:solidFill>
              </a:rPr>
              <a:t>    - </a:t>
            </a:r>
            <a:r>
              <a:rPr lang="ko-KR" altLang="en-US" sz="1000" b="1" dirty="0">
                <a:solidFill>
                  <a:srgbClr val="0000FF"/>
                </a:solidFill>
              </a:rPr>
              <a:t>휴대폰의 볼륨조절 </a:t>
            </a:r>
            <a:endParaRPr lang="en-US" altLang="ko-KR" sz="1000" b="1" dirty="0">
              <a:solidFill>
                <a:srgbClr val="0000FF"/>
              </a:solidFill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850735" y="3047049"/>
            <a:ext cx="1950893" cy="2136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T-MAP 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871166" y="3260661"/>
            <a:ext cx="1950893" cy="66091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b="1" dirty="0">
                <a:solidFill>
                  <a:srgbClr val="0000FF"/>
                </a:solidFill>
              </a:rPr>
              <a:t>T-map </a:t>
            </a:r>
            <a:r>
              <a:rPr lang="ko-KR" altLang="en-US" sz="1000" b="1" dirty="0">
                <a:solidFill>
                  <a:srgbClr val="0000FF"/>
                </a:solidFill>
              </a:rPr>
              <a:t>의 </a:t>
            </a:r>
            <a:r>
              <a:rPr lang="ko-KR" altLang="en-US" sz="1000" b="1" dirty="0" err="1">
                <a:solidFill>
                  <a:srgbClr val="0000FF"/>
                </a:solidFill>
              </a:rPr>
              <a:t>음성호출</a:t>
            </a:r>
            <a:r>
              <a:rPr lang="ko-KR" altLang="en-US" sz="1000" b="1" dirty="0">
                <a:solidFill>
                  <a:srgbClr val="0000FF"/>
                </a:solidFill>
              </a:rPr>
              <a:t> 기능은 </a:t>
            </a:r>
            <a:r>
              <a:rPr lang="en-US" altLang="ko-KR" sz="1000" b="1" dirty="0">
                <a:solidFill>
                  <a:srgbClr val="0000FF"/>
                </a:solidFill>
              </a:rPr>
              <a:t>OFF </a:t>
            </a:r>
            <a:r>
              <a:rPr lang="ko-KR" altLang="en-US" sz="1000" b="1" dirty="0">
                <a:solidFill>
                  <a:srgbClr val="0000FF"/>
                </a:solidFill>
              </a:rPr>
              <a:t>추천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미디어 </a:t>
            </a:r>
            <a:r>
              <a:rPr lang="ko-KR" altLang="en-US" sz="1000" b="1" dirty="0" err="1">
                <a:solidFill>
                  <a:srgbClr val="0000FF"/>
                </a:solidFill>
              </a:rPr>
              <a:t>품질영향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1000" dirty="0">
                <a:solidFill>
                  <a:schemeClr val="tx1"/>
                </a:solidFill>
              </a:rPr>
              <a:t>T-MAP</a:t>
            </a:r>
            <a:r>
              <a:rPr lang="ko-KR" altLang="en-US" sz="1000" dirty="0">
                <a:solidFill>
                  <a:schemeClr val="tx1"/>
                </a:solidFill>
              </a:rPr>
              <a:t>의 설정에 휴대폰 </a:t>
            </a:r>
            <a:r>
              <a:rPr lang="ko-KR" altLang="en-US" sz="1000" b="1" dirty="0">
                <a:solidFill>
                  <a:srgbClr val="0000FF"/>
                </a:solidFill>
              </a:rPr>
              <a:t>음악 음량자동조절은 </a:t>
            </a:r>
            <a:r>
              <a:rPr lang="en-US" altLang="ko-KR" sz="1000" b="1" dirty="0">
                <a:solidFill>
                  <a:srgbClr val="0000FF"/>
                </a:solidFill>
              </a:rPr>
              <a:t>OFF 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7865787" y="6194907"/>
            <a:ext cx="1963199" cy="3189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900" b="1" dirty="0" err="1">
                <a:solidFill>
                  <a:srgbClr val="FF0000"/>
                </a:solidFill>
              </a:rPr>
              <a:t>MAN_CAST_QnA</a:t>
            </a:r>
            <a:r>
              <a:rPr lang="en-US" altLang="ko-KR" sz="900" b="1" dirty="0">
                <a:solidFill>
                  <a:srgbClr val="FF0000"/>
                </a:solidFill>
              </a:rPr>
              <a:t> manual Basic </a:t>
            </a:r>
            <a:r>
              <a:rPr lang="ko-KR" altLang="en-US" sz="900" b="1" dirty="0">
                <a:solidFill>
                  <a:srgbClr val="FF0000"/>
                </a:solidFill>
              </a:rPr>
              <a:t>자료</a:t>
            </a:r>
            <a:r>
              <a:rPr lang="en-US" altLang="ko-KR" sz="900" b="1" dirty="0">
                <a:solidFill>
                  <a:srgbClr val="FF0000"/>
                </a:solidFill>
              </a:rPr>
              <a:t>_v5.2.xlsx 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5860832" y="3954847"/>
            <a:ext cx="1950893" cy="262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유튜브 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5891948" y="4217617"/>
            <a:ext cx="1950893" cy="1011584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>
                <a:solidFill>
                  <a:schemeClr val="tx1"/>
                </a:solidFill>
              </a:rPr>
              <a:t>유튜브의 광고 자동 </a:t>
            </a:r>
            <a:r>
              <a:rPr lang="en-US" altLang="ko-KR" sz="1000" dirty="0">
                <a:solidFill>
                  <a:schemeClr val="tx1"/>
                </a:solidFill>
              </a:rPr>
              <a:t>JUMP </a:t>
            </a:r>
            <a:r>
              <a:rPr lang="ko-KR" altLang="en-US" sz="1000" dirty="0">
                <a:solidFill>
                  <a:schemeClr val="tx1"/>
                </a:solidFill>
              </a:rPr>
              <a:t>설치 추천 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en-US" altLang="ko-KR" sz="1000" dirty="0">
                <a:solidFill>
                  <a:schemeClr val="tx1"/>
                </a:solidFill>
              </a:rPr>
              <a:t>    </a:t>
            </a:r>
            <a:r>
              <a:rPr lang="en-US" altLang="ko-KR" sz="1000" b="1" dirty="0">
                <a:solidFill>
                  <a:srgbClr val="0000FF"/>
                </a:solidFill>
              </a:rPr>
              <a:t>AD JUMP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유튜브에서 </a:t>
            </a:r>
            <a:r>
              <a:rPr lang="ko-KR" altLang="en-US" sz="1000" dirty="0" err="1">
                <a:solidFill>
                  <a:schemeClr val="tx1"/>
                </a:solidFill>
              </a:rPr>
              <a:t>화면전환은</a:t>
            </a:r>
            <a:r>
              <a:rPr lang="ko-KR" altLang="en-US" sz="1000" dirty="0">
                <a:solidFill>
                  <a:schemeClr val="tx1"/>
                </a:solidFill>
              </a:rPr>
              <a:t> 왼쪽 위의 화살표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프리미엄사용자 반드시 </a:t>
            </a:r>
            <a:r>
              <a:rPr lang="en-US" altLang="ko-KR" sz="1000" dirty="0">
                <a:solidFill>
                  <a:schemeClr val="tx1"/>
                </a:solidFill>
              </a:rPr>
              <a:t>PIP </a:t>
            </a:r>
            <a:r>
              <a:rPr lang="ko-KR" altLang="en-US" sz="1000" dirty="0">
                <a:solidFill>
                  <a:schemeClr val="tx1"/>
                </a:solidFill>
              </a:rPr>
              <a:t>기능 </a:t>
            </a:r>
            <a:r>
              <a:rPr lang="en-US" altLang="ko-KR" sz="1000" dirty="0">
                <a:solidFill>
                  <a:schemeClr val="tx1"/>
                </a:solidFill>
              </a:rPr>
              <a:t>OFF(</a:t>
            </a:r>
            <a:r>
              <a:rPr lang="ko-KR" altLang="en-US" sz="1000" dirty="0">
                <a:solidFill>
                  <a:schemeClr val="tx1"/>
                </a:solidFill>
              </a:rPr>
              <a:t>설정</a:t>
            </a:r>
            <a:r>
              <a:rPr lang="en-US" altLang="ko-KR" sz="1000" dirty="0">
                <a:solidFill>
                  <a:schemeClr val="tx1"/>
                </a:solidFill>
              </a:rPr>
              <a:t>/</a:t>
            </a:r>
            <a:r>
              <a:rPr lang="ko-KR" altLang="en-US" sz="1000" dirty="0">
                <a:solidFill>
                  <a:schemeClr val="tx1"/>
                </a:solidFill>
              </a:rPr>
              <a:t>일반</a:t>
            </a:r>
            <a:r>
              <a:rPr lang="en-US" altLang="ko-KR" sz="1000" dirty="0">
                <a:solidFill>
                  <a:schemeClr val="tx1"/>
                </a:solidFill>
              </a:rPr>
              <a:t>-</a:t>
            </a:r>
            <a:r>
              <a:rPr lang="en-US" altLang="ko-KR" sz="1000" dirty="0" err="1">
                <a:solidFill>
                  <a:schemeClr val="tx1"/>
                </a:solidFill>
              </a:rPr>
              <a:t>PIPoff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1993613" y="6186079"/>
            <a:ext cx="5815877" cy="3312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900" b="1" dirty="0" err="1">
                <a:solidFill>
                  <a:schemeClr val="tx1"/>
                </a:solidFill>
              </a:rPr>
              <a:t>메뉴얼</a:t>
            </a:r>
            <a:r>
              <a:rPr lang="en-US" altLang="ko-KR" sz="900" b="1" dirty="0">
                <a:solidFill>
                  <a:schemeClr val="tx1"/>
                </a:solidFill>
              </a:rPr>
              <a:t>_</a:t>
            </a:r>
            <a:r>
              <a:rPr lang="ko-KR" altLang="en-US" sz="900" b="1" dirty="0">
                <a:solidFill>
                  <a:schemeClr val="tx1"/>
                </a:solidFill>
              </a:rPr>
              <a:t>캐스트</a:t>
            </a:r>
            <a:r>
              <a:rPr lang="en-US" altLang="ko-KR" sz="900" b="1" dirty="0">
                <a:solidFill>
                  <a:schemeClr val="tx1"/>
                </a:solidFill>
              </a:rPr>
              <a:t>_</a:t>
            </a:r>
            <a:r>
              <a:rPr lang="ko-KR" altLang="en-US" sz="900" b="1" dirty="0">
                <a:solidFill>
                  <a:schemeClr val="tx1"/>
                </a:solidFill>
              </a:rPr>
              <a:t>캐스트 </a:t>
            </a:r>
            <a:r>
              <a:rPr lang="ko-KR" altLang="en-US" sz="900" b="1" dirty="0" err="1">
                <a:solidFill>
                  <a:schemeClr val="tx1"/>
                </a:solidFill>
              </a:rPr>
              <a:t>설정및</a:t>
            </a:r>
            <a:r>
              <a:rPr lang="ko-KR" altLang="en-US" sz="900" b="1" dirty="0">
                <a:solidFill>
                  <a:schemeClr val="tx1"/>
                </a:solidFill>
              </a:rPr>
              <a:t> 사용하기 </a:t>
            </a:r>
            <a:r>
              <a:rPr lang="en-US" altLang="ko-KR" sz="900" b="1" dirty="0">
                <a:solidFill>
                  <a:schemeClr val="tx1"/>
                </a:solidFill>
              </a:rPr>
              <a:t>V0.5(20230919)R2.pptx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20434" y="3605062"/>
            <a:ext cx="3958442" cy="1033692"/>
            <a:chOff x="3663330" y="5127805"/>
            <a:chExt cx="4144560" cy="1281902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3330" y="5127805"/>
              <a:ext cx="1487424" cy="797691"/>
            </a:xfrm>
            <a:prstGeom prst="rect">
              <a:avLst/>
            </a:prstGeom>
          </p:spPr>
        </p:pic>
        <p:sp>
          <p:nvSpPr>
            <p:cNvPr id="7" name="직사각형 6"/>
            <p:cNvSpPr/>
            <p:nvPr/>
          </p:nvSpPr>
          <p:spPr>
            <a:xfrm>
              <a:off x="3858759" y="5265265"/>
              <a:ext cx="446169" cy="418870"/>
            </a:xfrm>
            <a:prstGeom prst="rect">
              <a:avLst/>
            </a:prstGeom>
            <a:noFill/>
            <a:ln w="317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7565600" y="6104022"/>
              <a:ext cx="242290" cy="305685"/>
            </a:xfrm>
            <a:prstGeom prst="rect">
              <a:avLst/>
            </a:prstGeom>
            <a:noFill/>
            <a:ln w="317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2" name="모서리가 둥근 직사각형 51"/>
          <p:cNvSpPr/>
          <p:nvPr/>
        </p:nvSpPr>
        <p:spPr>
          <a:xfrm>
            <a:off x="3951974" y="3792304"/>
            <a:ext cx="1882166" cy="1979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ko-KR" sz="900" b="1" dirty="0">
                <a:solidFill>
                  <a:schemeClr val="tx1"/>
                </a:solidFill>
              </a:rPr>
              <a:t>Launcher 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949574" y="4022426"/>
            <a:ext cx="1882166" cy="2121487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시스템 메뉴</a:t>
            </a:r>
            <a:r>
              <a:rPr lang="en-US" altLang="ko-KR" sz="900" b="1" dirty="0">
                <a:solidFill>
                  <a:srgbClr val="0000FF"/>
                </a:solidFill>
              </a:rPr>
              <a:t>: </a:t>
            </a:r>
            <a:r>
              <a:rPr lang="ko-KR" altLang="en-US" sz="900" b="1" dirty="0">
                <a:solidFill>
                  <a:srgbClr val="0000FF"/>
                </a:solidFill>
              </a:rPr>
              <a:t>시간</a:t>
            </a:r>
            <a:r>
              <a:rPr lang="en-US" altLang="ko-KR" sz="900" b="1" dirty="0">
                <a:solidFill>
                  <a:srgbClr val="0000FF"/>
                </a:solidFill>
              </a:rPr>
              <a:t>, RSSI, </a:t>
            </a:r>
            <a:r>
              <a:rPr lang="en-US" altLang="ko-KR" sz="900" b="1" dirty="0" err="1">
                <a:solidFill>
                  <a:srgbClr val="0000FF"/>
                </a:solidFill>
              </a:rPr>
              <a:t>wifi</a:t>
            </a:r>
            <a:r>
              <a:rPr lang="en-US" altLang="ko-KR" sz="9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altLang="ko-KR" sz="900" b="1" dirty="0">
                <a:solidFill>
                  <a:srgbClr val="0000FF"/>
                </a:solidFill>
              </a:rPr>
              <a:t>     - </a:t>
            </a:r>
            <a:r>
              <a:rPr lang="ko-KR" altLang="en-US" sz="900" b="1" dirty="0">
                <a:solidFill>
                  <a:srgbClr val="0000FF"/>
                </a:solidFill>
              </a:rPr>
              <a:t>전체 </a:t>
            </a:r>
            <a:r>
              <a:rPr lang="en-US" altLang="ko-KR" sz="900" b="1" dirty="0">
                <a:solidFill>
                  <a:srgbClr val="0000FF"/>
                </a:solidFill>
              </a:rPr>
              <a:t>APP </a:t>
            </a:r>
            <a:r>
              <a:rPr lang="ko-KR" altLang="en-US" sz="900" b="1" dirty="0">
                <a:solidFill>
                  <a:srgbClr val="0000FF"/>
                </a:solidFill>
              </a:rPr>
              <a:t>화면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 err="1">
                <a:solidFill>
                  <a:srgbClr val="0000FF"/>
                </a:solidFill>
              </a:rPr>
              <a:t>플로팅버튼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en-US" altLang="ko-KR" sz="900" b="1" dirty="0">
                <a:solidFill>
                  <a:srgbClr val="0000FF"/>
                </a:solidFill>
              </a:rPr>
              <a:t>: </a:t>
            </a:r>
            <a:r>
              <a:rPr lang="ko-KR" altLang="en-US" sz="900" b="1" dirty="0" err="1">
                <a:solidFill>
                  <a:srgbClr val="0000FF"/>
                </a:solidFill>
              </a:rPr>
              <a:t>아무곳을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en-US" altLang="ko-KR" sz="900" b="1" dirty="0">
                <a:solidFill>
                  <a:srgbClr val="0000FF"/>
                </a:solidFill>
              </a:rPr>
              <a:t>Touch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설정 </a:t>
            </a:r>
            <a:r>
              <a:rPr lang="en-US" altLang="ko-KR" sz="900" b="1" dirty="0">
                <a:solidFill>
                  <a:srgbClr val="0000FF"/>
                </a:solidFill>
              </a:rPr>
              <a:t>: CAST</a:t>
            </a:r>
            <a:r>
              <a:rPr lang="ko-KR" altLang="en-US" sz="900" b="1" dirty="0">
                <a:solidFill>
                  <a:srgbClr val="0000FF"/>
                </a:solidFill>
              </a:rPr>
              <a:t>에 </a:t>
            </a:r>
            <a:r>
              <a:rPr lang="ko-KR" altLang="en-US" sz="900" b="1" dirty="0" err="1">
                <a:solidFill>
                  <a:srgbClr val="0000FF"/>
                </a:solidFill>
              </a:rPr>
              <a:t>필요설정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endParaRPr lang="en-US" altLang="ko-KR" sz="900" b="1" dirty="0">
              <a:solidFill>
                <a:srgbClr val="0000FF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900" b="1" dirty="0">
                <a:solidFill>
                  <a:srgbClr val="0000FF"/>
                </a:solidFill>
              </a:rPr>
              <a:t>시계</a:t>
            </a:r>
            <a:r>
              <a:rPr lang="en-US" altLang="ko-KR" sz="900" b="1" dirty="0">
                <a:solidFill>
                  <a:srgbClr val="0000FF"/>
                </a:solidFill>
              </a:rPr>
              <a:t>APP : Time</a:t>
            </a:r>
            <a:r>
              <a:rPr lang="ko-KR" altLang="en-US" sz="900" b="1" dirty="0">
                <a:solidFill>
                  <a:srgbClr val="0000FF"/>
                </a:solidFill>
              </a:rPr>
              <a:t> </a:t>
            </a:r>
            <a:r>
              <a:rPr lang="en-US" altLang="ko-KR" sz="900" b="1">
                <a:solidFill>
                  <a:srgbClr val="0000FF"/>
                </a:solidFill>
              </a:rPr>
              <a:t>memo </a:t>
            </a:r>
            <a:endParaRPr lang="en-US" altLang="ko-KR" sz="900" b="1" dirty="0">
              <a:solidFill>
                <a:srgbClr val="0000FF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3975989" y="4104179"/>
            <a:ext cx="1728252" cy="1059125"/>
            <a:chOff x="3975989" y="4104179"/>
            <a:chExt cx="1728252" cy="1059125"/>
          </a:xfrm>
        </p:grpSpPr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CD2D806E-7C5E-5D5A-EF50-B64E29509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89" y="4104179"/>
              <a:ext cx="1728252" cy="1012647"/>
            </a:xfrm>
            <a:prstGeom prst="rect">
              <a:avLst/>
            </a:prstGeom>
          </p:spPr>
        </p:pic>
        <p:sp>
          <p:nvSpPr>
            <p:cNvPr id="60" name="직사각형 59"/>
            <p:cNvSpPr/>
            <p:nvPr/>
          </p:nvSpPr>
          <p:spPr>
            <a:xfrm>
              <a:off x="3999512" y="4916808"/>
              <a:ext cx="231410" cy="246496"/>
            </a:xfrm>
            <a:prstGeom prst="rect">
              <a:avLst/>
            </a:prstGeom>
            <a:noFill/>
            <a:ln w="317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4644602" y="4619621"/>
              <a:ext cx="308397" cy="430300"/>
            </a:xfrm>
            <a:prstGeom prst="rect">
              <a:avLst/>
            </a:prstGeom>
            <a:noFill/>
            <a:ln w="317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6153" y="519617"/>
            <a:ext cx="9447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CAST </a:t>
            </a:r>
            <a:r>
              <a:rPr lang="ko-KR" altLang="en-US" sz="1200" b="1" dirty="0"/>
              <a:t>는 스마트폰이며 차량의 화면을 </a:t>
            </a:r>
            <a:r>
              <a:rPr lang="en-US" altLang="ko-KR" sz="1200" b="1" dirty="0"/>
              <a:t>infotainment </a:t>
            </a:r>
            <a:r>
              <a:rPr lang="ko-KR" altLang="en-US" sz="1200" b="1" dirty="0"/>
              <a:t>단말로 변경해주는 단말로 </a:t>
            </a:r>
            <a:r>
              <a:rPr lang="ko-KR" altLang="en-US" sz="1200" b="1" dirty="0" err="1"/>
              <a:t>차량연결을</a:t>
            </a:r>
            <a:r>
              <a:rPr lang="ko-KR" altLang="en-US" sz="1200" b="1" dirty="0"/>
              <a:t> 제외 휴대폰으로 생각하고 사용</a:t>
            </a:r>
          </a:p>
        </p:txBody>
      </p:sp>
      <p:sp>
        <p:nvSpPr>
          <p:cNvPr id="62" name="모서리가 둥근 직사각형 61"/>
          <p:cNvSpPr/>
          <p:nvPr/>
        </p:nvSpPr>
        <p:spPr>
          <a:xfrm>
            <a:off x="5902328" y="5247991"/>
            <a:ext cx="1950893" cy="2627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1000" b="1" dirty="0" err="1">
                <a:solidFill>
                  <a:srgbClr val="FC1818"/>
                </a:solidFill>
              </a:rPr>
              <a:t>제한점</a:t>
            </a:r>
            <a:r>
              <a:rPr lang="ko-KR" altLang="en-US" sz="1000" b="1" dirty="0">
                <a:solidFill>
                  <a:srgbClr val="FC1818"/>
                </a:solidFill>
              </a:rPr>
              <a:t> 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5902329" y="5561779"/>
            <a:ext cx="1950893" cy="610293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ko-KR" altLang="en-US" sz="1000" dirty="0">
                <a:solidFill>
                  <a:schemeClr val="tx1"/>
                </a:solidFill>
              </a:rPr>
              <a:t>휴대폰과 동일하나 가로</a:t>
            </a:r>
            <a:r>
              <a:rPr lang="en-US" altLang="ko-KR" sz="1000" dirty="0">
                <a:solidFill>
                  <a:schemeClr val="tx1"/>
                </a:solidFill>
              </a:rPr>
              <a:t>UI</a:t>
            </a:r>
          </a:p>
          <a:p>
            <a:r>
              <a:rPr lang="en-US" altLang="ko-KR" sz="1000" dirty="0">
                <a:solidFill>
                  <a:schemeClr val="tx1"/>
                </a:solidFill>
              </a:rPr>
              <a:t>    </a:t>
            </a:r>
            <a:r>
              <a:rPr lang="ko-KR" altLang="en-US" sz="1000" dirty="0">
                <a:solidFill>
                  <a:schemeClr val="tx1"/>
                </a:solidFill>
              </a:rPr>
              <a:t>결제와 음성</a:t>
            </a:r>
            <a:r>
              <a:rPr lang="en-US" altLang="ko-KR" sz="1000" dirty="0">
                <a:solidFill>
                  <a:schemeClr val="tx1"/>
                </a:solidFill>
              </a:rPr>
              <a:t>Call</a:t>
            </a:r>
            <a:r>
              <a:rPr lang="ko-KR" altLang="en-US" sz="1000" dirty="0">
                <a:solidFill>
                  <a:schemeClr val="tx1"/>
                </a:solidFill>
              </a:rPr>
              <a:t>기능 </a:t>
            </a:r>
            <a:r>
              <a:rPr lang="en-US" altLang="ko-KR" sz="1000" dirty="0">
                <a:solidFill>
                  <a:schemeClr val="tx1"/>
                </a:solidFill>
              </a:rPr>
              <a:t>X </a:t>
            </a:r>
          </a:p>
          <a:p>
            <a:r>
              <a:rPr lang="en-US" altLang="ko-KR" sz="1000" dirty="0">
                <a:solidFill>
                  <a:schemeClr val="tx1"/>
                </a:solidFill>
              </a:rPr>
              <a:t>    </a:t>
            </a:r>
            <a:r>
              <a:rPr lang="ko-KR" altLang="en-US" sz="1000">
                <a:solidFill>
                  <a:schemeClr val="tx1"/>
                </a:solidFill>
              </a:rPr>
              <a:t>멀티터치 안됨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BT</a:t>
            </a:r>
            <a:r>
              <a:rPr lang="ko-KR" altLang="en-US" sz="1000" dirty="0">
                <a:solidFill>
                  <a:schemeClr val="tx1"/>
                </a:solidFill>
              </a:rPr>
              <a:t>디바이스 </a:t>
            </a:r>
            <a:r>
              <a:rPr lang="en-US" altLang="ko-KR" sz="1000" dirty="0">
                <a:solidFill>
                  <a:schemeClr val="tx1"/>
                </a:solidFill>
              </a:rPr>
              <a:t>BT2 </a:t>
            </a:r>
            <a:r>
              <a:rPr lang="ko-KR" altLang="en-US" sz="1000" dirty="0">
                <a:solidFill>
                  <a:schemeClr val="tx1"/>
                </a:solidFill>
              </a:rPr>
              <a:t>연결  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64" name="모서리가 둥근 직사각형 63"/>
          <p:cNvSpPr/>
          <p:nvPr/>
        </p:nvSpPr>
        <p:spPr>
          <a:xfrm>
            <a:off x="-3872" y="5473944"/>
            <a:ext cx="1882166" cy="2971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ko-KR" altLang="en-US" sz="900" b="1" dirty="0">
                <a:solidFill>
                  <a:schemeClr val="tx1"/>
                </a:solidFill>
              </a:rPr>
              <a:t>연결이 </a:t>
            </a:r>
            <a:r>
              <a:rPr lang="ko-KR" altLang="en-US" sz="900" b="1" dirty="0" err="1">
                <a:solidFill>
                  <a:schemeClr val="tx1"/>
                </a:solidFill>
              </a:rPr>
              <a:t>잘않되면</a:t>
            </a:r>
            <a:r>
              <a:rPr lang="ko-KR" altLang="en-US" sz="9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-2057" y="5805739"/>
            <a:ext cx="1882166" cy="338175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sz="900" dirty="0">
                <a:solidFill>
                  <a:schemeClr val="tx1"/>
                </a:solidFill>
              </a:rPr>
              <a:t>USB</a:t>
            </a:r>
            <a:r>
              <a:rPr lang="ko-KR" altLang="en-US" sz="900" dirty="0">
                <a:solidFill>
                  <a:schemeClr val="tx1"/>
                </a:solidFill>
              </a:rPr>
              <a:t>연결 </a:t>
            </a:r>
            <a:r>
              <a:rPr lang="ko-KR" altLang="en-US" sz="900" dirty="0" err="1">
                <a:solidFill>
                  <a:schemeClr val="tx1"/>
                </a:solidFill>
              </a:rPr>
              <a:t>뻈다</a:t>
            </a:r>
            <a:r>
              <a:rPr lang="ko-KR" altLang="en-US" sz="900" dirty="0">
                <a:solidFill>
                  <a:schemeClr val="tx1"/>
                </a:solidFill>
              </a:rPr>
              <a:t> 연결</a:t>
            </a:r>
            <a:r>
              <a:rPr lang="en-US" altLang="ko-KR" sz="900" dirty="0">
                <a:solidFill>
                  <a:schemeClr val="tx1"/>
                </a:solidFill>
              </a:rPr>
              <a:t>, </a:t>
            </a:r>
            <a:r>
              <a:rPr lang="ko-KR" altLang="en-US" sz="900" dirty="0">
                <a:solidFill>
                  <a:schemeClr val="tx1"/>
                </a:solidFill>
              </a:rPr>
              <a:t>차량 재시동</a:t>
            </a:r>
            <a:r>
              <a:rPr lang="en-US" altLang="ko-KR" sz="900" dirty="0">
                <a:solidFill>
                  <a:schemeClr val="tx1"/>
                </a:solidFill>
              </a:rPr>
              <a:t>, </a:t>
            </a:r>
            <a:r>
              <a:rPr lang="ko-KR" altLang="en-US" sz="900" dirty="0">
                <a:solidFill>
                  <a:schemeClr val="tx1"/>
                </a:solidFill>
              </a:rPr>
              <a:t>기기 </a:t>
            </a:r>
            <a:r>
              <a:rPr lang="ko-KR" altLang="en-US" sz="900" dirty="0" err="1">
                <a:solidFill>
                  <a:schemeClr val="tx1"/>
                </a:solidFill>
              </a:rPr>
              <a:t>삭제후</a:t>
            </a:r>
            <a:r>
              <a:rPr lang="ko-KR" altLang="en-US" sz="900" dirty="0">
                <a:solidFill>
                  <a:schemeClr val="tx1"/>
                </a:solidFill>
              </a:rPr>
              <a:t> 등록 </a:t>
            </a:r>
            <a:endParaRPr lang="en-US" altLang="ko-KR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08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[ </a:t>
            </a:r>
            <a:r>
              <a:rPr lang="ko-KR" altLang="en-US" dirty="0"/>
              <a:t>별첨 </a:t>
            </a:r>
            <a:r>
              <a:rPr lang="en-US" altLang="ko-KR" dirty="0"/>
              <a:t>] </a:t>
            </a:r>
            <a:r>
              <a:rPr lang="ko-KR" altLang="en-US" dirty="0"/>
              <a:t>기타 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VI. </a:t>
            </a:r>
            <a:r>
              <a:rPr lang="ko-KR" altLang="en-US" dirty="0"/>
              <a:t>기타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15297" y="1156424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휴대폰과 동일한 기능들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32520" y="1591012"/>
            <a:ext cx="3672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화면</a:t>
            </a: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ko-KR" altLang="en-US" sz="1100" b="1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캡춰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 -key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와 </a:t>
            </a: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PWR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키 </a:t>
            </a:r>
            <a:r>
              <a:rPr lang="ko-KR" altLang="en-US" sz="1100" b="1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동시누름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24482" y="2175961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ACCESORYs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619891" y="2595160"/>
            <a:ext cx="36724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arenR"/>
              <a:tabLst/>
              <a:defRPr/>
            </a:pP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CABLE </a:t>
            </a: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arenR"/>
              <a:tabLst/>
              <a:defRPr/>
            </a:pP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arenR"/>
              <a:tabLst/>
              <a:defRPr/>
            </a:pP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CARPLAY MONITOR(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미정</a:t>
            </a: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)  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01" y="3278769"/>
            <a:ext cx="4680520" cy="205150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5974720" y="2452960"/>
            <a:ext cx="36724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3)</a:t>
            </a:r>
            <a:r>
              <a:rPr kumimoji="0" lang="en-US" altLang="ko-KR" sz="11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Bluetooth Devices 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   </a:t>
            </a:r>
            <a:r>
              <a:rPr lang="ko-KR" altLang="en-US" sz="1100" b="1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핸즈프리에서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r>
              <a:rPr lang="en-US" altLang="ko-KR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ODBII </a:t>
            </a:r>
            <a:r>
              <a:rPr lang="ko-KR" altLang="en-US" sz="1100" b="1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연결등에</a:t>
            </a:r>
            <a:r>
              <a:rPr lang="ko-KR" altLang="en-US" sz="1100" b="1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연결 </a:t>
            </a:r>
            <a:endParaRPr kumimoji="0" lang="en-US" altLang="ko-KR" sz="11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100" b="1" baseline="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629" y="2894200"/>
            <a:ext cx="3345457" cy="225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8114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[ </a:t>
            </a:r>
            <a:r>
              <a:rPr lang="ko-KR" altLang="en-US" dirty="0"/>
              <a:t>별첨 </a:t>
            </a:r>
            <a:r>
              <a:rPr lang="en-US" altLang="ko-KR" dirty="0"/>
              <a:t>] </a:t>
            </a:r>
            <a:r>
              <a:rPr lang="ko-KR" altLang="en-US" dirty="0"/>
              <a:t>기타 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VI. </a:t>
            </a:r>
            <a:r>
              <a:rPr lang="ko-KR" altLang="en-US" dirty="0"/>
              <a:t>기타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648" y="1772816"/>
            <a:ext cx="4553096" cy="45203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15297" y="1156424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noProof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카링킷</a:t>
            </a:r>
            <a:r>
              <a:rPr lang="ko-KR" altLang="en-US" sz="1200" noProof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문의 관련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315296" y="678531"/>
            <a:ext cx="86701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타사의 문의가 대부분 </a:t>
            </a:r>
            <a:r>
              <a:rPr kumimoji="0" lang="ko-KR" alt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차량호환과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관련된 문의가 많음 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53189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8584" y="2348880"/>
            <a:ext cx="3374648" cy="559594"/>
          </a:xfrm>
        </p:spPr>
        <p:txBody>
          <a:bodyPr>
            <a:noAutofit/>
          </a:bodyPr>
          <a:lstStyle/>
          <a:p>
            <a:r>
              <a:rPr lang="en-US" altLang="ko-KR" dirty="0"/>
              <a:t>CAST </a:t>
            </a:r>
            <a:r>
              <a:rPr lang="ko-KR" altLang="en-US" dirty="0"/>
              <a:t>상세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016896" y="2204864"/>
            <a:ext cx="534307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o-KR" altLang="en-US" sz="1600" b="1" dirty="0"/>
          </a:p>
          <a:p>
            <a:r>
              <a:rPr lang="en-US" altLang="ko-KR" sz="1600" b="1" dirty="0"/>
              <a:t>0 CAST </a:t>
            </a:r>
            <a:r>
              <a:rPr lang="ko-KR" altLang="en-US" sz="1600" b="1" dirty="0"/>
              <a:t>구조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I.</a:t>
            </a:r>
            <a:r>
              <a:rPr lang="ko-KR" altLang="en-US" sz="1600" b="1" dirty="0"/>
              <a:t> CAST 특장점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II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Q&amp;A </a:t>
            </a:r>
            <a:r>
              <a:rPr lang="ko-KR" altLang="en-US" sz="1600" b="1" dirty="0"/>
              <a:t>처리 </a:t>
            </a:r>
          </a:p>
          <a:p>
            <a:r>
              <a:rPr lang="ko-KR" altLang="en-US" sz="1600" b="1" dirty="0"/>
              <a:t>   </a:t>
            </a:r>
            <a:r>
              <a:rPr lang="en-US" altLang="ko-KR" sz="1600" b="1" dirty="0"/>
              <a:t>- </a:t>
            </a:r>
            <a:r>
              <a:rPr lang="ko-KR" altLang="en-US" sz="1600" b="1" dirty="0"/>
              <a:t>차량연결차종 및 이슈 차종  </a:t>
            </a:r>
          </a:p>
          <a:p>
            <a:r>
              <a:rPr lang="ko-KR" altLang="en-US" sz="1600" b="1" dirty="0"/>
              <a:t>   </a:t>
            </a:r>
            <a:r>
              <a:rPr lang="en-US" altLang="ko-KR" sz="1600" b="1" dirty="0"/>
              <a:t>- </a:t>
            </a:r>
            <a:r>
              <a:rPr lang="ko-KR" altLang="en-US" sz="1600" b="1" dirty="0"/>
              <a:t>차량의 메모와 </a:t>
            </a:r>
            <a:r>
              <a:rPr lang="en-US" altLang="ko-KR" sz="1600" b="1" dirty="0"/>
              <a:t>C</a:t>
            </a:r>
            <a:r>
              <a:rPr lang="ko-KR" altLang="en-US" sz="1600" b="1" dirty="0" err="1"/>
              <a:t>arlinkit의</a:t>
            </a:r>
            <a:r>
              <a:rPr lang="ko-KR" altLang="en-US" sz="1600" b="1" dirty="0"/>
              <a:t> </a:t>
            </a:r>
            <a:r>
              <a:rPr lang="ko-KR" altLang="en-US" sz="1600" b="1" dirty="0" err="1"/>
              <a:t>CAFÉ를</a:t>
            </a:r>
            <a:r>
              <a:rPr lang="ko-KR" altLang="en-US" sz="1600" b="1" dirty="0"/>
              <a:t> 통한 정보의 확인 </a:t>
            </a:r>
          </a:p>
          <a:p>
            <a:r>
              <a:rPr lang="ko-KR" altLang="en-US" sz="1600" b="1" dirty="0"/>
              <a:t>   </a:t>
            </a:r>
            <a:r>
              <a:rPr lang="en-US" altLang="ko-KR" sz="1600" b="1" dirty="0"/>
              <a:t>- </a:t>
            </a:r>
            <a:r>
              <a:rPr lang="ko-KR" altLang="en-US" sz="1600" b="1" dirty="0"/>
              <a:t>Q&amp;A </a:t>
            </a:r>
            <a:r>
              <a:rPr lang="ko-KR" altLang="en-US" sz="1600" b="1" dirty="0" err="1"/>
              <a:t>XLS를</a:t>
            </a:r>
            <a:r>
              <a:rPr lang="ko-KR" altLang="en-US" sz="1600" b="1" dirty="0"/>
              <a:t> 통한 내용 확인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III. UPGRADE </a:t>
            </a:r>
            <a:endParaRPr lang="ko-KR" altLang="en-US" sz="1600" b="1" dirty="0"/>
          </a:p>
          <a:p>
            <a:endParaRPr lang="ko-KR" altLang="en-US" sz="1600" b="1" dirty="0"/>
          </a:p>
        </p:txBody>
      </p:sp>
      <p:cxnSp>
        <p:nvCxnSpPr>
          <p:cNvPr id="6" name="직선 연결선 5"/>
          <p:cNvCxnSpPr/>
          <p:nvPr/>
        </p:nvCxnSpPr>
        <p:spPr>
          <a:xfrm>
            <a:off x="3728864" y="2011492"/>
            <a:ext cx="0" cy="3240360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1034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56" y="1030969"/>
            <a:ext cx="4507538" cy="474329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525" y="-7679"/>
            <a:ext cx="9099418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  ARCHITECTURE</a:t>
            </a:r>
            <a:endParaRPr lang="ko-KR" altLang="en-US" dirty="0"/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32</a:t>
            </a:fld>
            <a:endParaRPr lang="ko-KR" alt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215069" y="611941"/>
            <a:ext cx="9619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CAST</a:t>
            </a:r>
            <a:r>
              <a:rPr lang="ko-KR" altLang="en-US" sz="1400" b="1" dirty="0"/>
              <a:t>의 </a:t>
            </a:r>
            <a:r>
              <a:rPr lang="en-US" altLang="ko-KR" sz="1400" b="1" dirty="0" err="1"/>
              <a:t>Carplay</a:t>
            </a:r>
            <a:r>
              <a:rPr lang="en-US" altLang="ko-KR" sz="1400" b="1" dirty="0"/>
              <a:t> Protocol </a:t>
            </a:r>
            <a:r>
              <a:rPr lang="ko-KR" altLang="en-US" sz="1400" b="1" dirty="0"/>
              <a:t>구조는 차량과 유선 </a:t>
            </a:r>
            <a:r>
              <a:rPr lang="en-US" altLang="ko-KR" sz="1400" b="1" dirty="0"/>
              <a:t>USB </a:t>
            </a:r>
            <a:r>
              <a:rPr lang="ko-KR" altLang="en-US" sz="1400" b="1" dirty="0"/>
              <a:t>로 연동되며 차량의  장치를 </a:t>
            </a:r>
            <a:r>
              <a:rPr lang="ko-KR" altLang="en-US" sz="1400" b="1" dirty="0" err="1"/>
              <a:t>공유받아</a:t>
            </a:r>
            <a:r>
              <a:rPr lang="ko-KR" altLang="en-US" sz="1400" b="1" dirty="0"/>
              <a:t> 이를 처리 하도록 되어있음 </a:t>
            </a:r>
            <a:endParaRPr lang="en-US" altLang="ko-KR" sz="1400" b="1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025008" y="2749933"/>
            <a:ext cx="4600551" cy="3096344"/>
          </a:xfrm>
          <a:prstGeom prst="roundRect">
            <a:avLst>
              <a:gd name="adj" fmla="val 8352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5198788" y="5445223"/>
            <a:ext cx="4356757" cy="32904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9003273" y="240835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CAST </a:t>
            </a:r>
            <a:endParaRPr lang="ko-KR" altLang="en-US" sz="1200" b="1" dirty="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5198788" y="4842998"/>
            <a:ext cx="4356758" cy="48355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494298" y="5064021"/>
            <a:ext cx="2595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CARPLAY Mapping</a:t>
            </a:r>
            <a:endParaRPr lang="ko-KR" altLang="en-US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028075" y="5497269"/>
            <a:ext cx="15274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CARPLAY Protocol</a:t>
            </a:r>
            <a:endParaRPr lang="ko-KR" altLang="en-US" sz="1200" b="1" dirty="0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5255951" y="2939072"/>
            <a:ext cx="2854466" cy="140038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tx1"/>
                </a:solidFill>
              </a:rPr>
              <a:t>Launcher 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496616" y="4221748"/>
            <a:ext cx="917732" cy="647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7192028" y="4515728"/>
            <a:ext cx="918389" cy="5105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Audio </a:t>
            </a:r>
          </a:p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handle</a:t>
            </a:r>
          </a:p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ENC(AAC…) 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255951" y="4515728"/>
            <a:ext cx="962757" cy="5105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Video Handle</a:t>
            </a:r>
          </a:p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ENC(H.264) 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12703" y="4221748"/>
            <a:ext cx="810133" cy="6417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꺾인 연결선 27"/>
          <p:cNvCxnSpPr>
            <a:stCxn id="24" idx="2"/>
            <a:endCxn id="26" idx="2"/>
          </p:cNvCxnSpPr>
          <p:nvPr/>
        </p:nvCxnSpPr>
        <p:spPr>
          <a:xfrm rot="16200000" flipH="1">
            <a:off x="3767861" y="3056781"/>
            <a:ext cx="157090" cy="3781848"/>
          </a:xfrm>
          <a:prstGeom prst="bentConnector3">
            <a:avLst>
              <a:gd name="adj1" fmla="val 2455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319262" y="4524617"/>
            <a:ext cx="670681" cy="5105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Video </a:t>
            </a:r>
          </a:p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CMD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30" name="꺾인 연결선 29"/>
          <p:cNvCxnSpPr>
            <a:stCxn id="31" idx="2"/>
            <a:endCxn id="29" idx="2"/>
          </p:cNvCxnSpPr>
          <p:nvPr/>
        </p:nvCxnSpPr>
        <p:spPr>
          <a:xfrm rot="16200000" flipH="1">
            <a:off x="4683368" y="3063903"/>
            <a:ext cx="165979" cy="3776492"/>
          </a:xfrm>
          <a:prstGeom prst="bentConnector3">
            <a:avLst>
              <a:gd name="adj1" fmla="val 237728"/>
            </a:avLst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모서리가 둥근 직사각형 30"/>
          <p:cNvSpPr/>
          <p:nvPr/>
        </p:nvSpPr>
        <p:spPr>
          <a:xfrm>
            <a:off x="2459405" y="4221748"/>
            <a:ext cx="837411" cy="647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8218588" y="4515728"/>
            <a:ext cx="918389" cy="5105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Audio </a:t>
            </a:r>
          </a:p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CMD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33" name="꺾인 연결선 32"/>
          <p:cNvCxnSpPr>
            <a:stCxn id="27" idx="2"/>
            <a:endCxn id="25" idx="2"/>
          </p:cNvCxnSpPr>
          <p:nvPr/>
        </p:nvCxnSpPr>
        <p:spPr>
          <a:xfrm rot="16200000" flipH="1">
            <a:off x="4203116" y="1578143"/>
            <a:ext cx="162760" cy="6733453"/>
          </a:xfrm>
          <a:prstGeom prst="bentConnector3">
            <a:avLst>
              <a:gd name="adj1" fmla="val 867714"/>
            </a:avLst>
          </a:prstGeom>
          <a:ln w="22225" cmpd="tri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8324851" y="3008852"/>
            <a:ext cx="1126665" cy="1303796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tx1"/>
                </a:solidFill>
              </a:rPr>
              <a:t>Apps 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3008784" y="1557752"/>
            <a:ext cx="1296144" cy="5504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1136576" y="1000473"/>
            <a:ext cx="1586794" cy="5572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모서리가 둥근 직사각형 36"/>
          <p:cNvSpPr/>
          <p:nvPr/>
        </p:nvSpPr>
        <p:spPr>
          <a:xfrm>
            <a:off x="343179" y="2108192"/>
            <a:ext cx="937413" cy="5572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4828521" y="1180181"/>
            <a:ext cx="44449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/>
              <a:t>※ CAST</a:t>
            </a:r>
            <a:r>
              <a:rPr lang="ko-KR" altLang="en-US" sz="1100" b="1" dirty="0"/>
              <a:t>의 </a:t>
            </a:r>
            <a:r>
              <a:rPr lang="en-US" altLang="ko-KR" sz="1100" b="1" dirty="0"/>
              <a:t>Multi-Touch</a:t>
            </a:r>
            <a:r>
              <a:rPr lang="ko-KR" altLang="en-US" sz="1100" b="1" dirty="0"/>
              <a:t>가 </a:t>
            </a:r>
            <a:r>
              <a:rPr lang="ko-KR" altLang="en-US" sz="1100" b="1" dirty="0" err="1"/>
              <a:t>않됨</a:t>
            </a:r>
            <a:r>
              <a:rPr lang="ko-KR" altLang="en-US" sz="1100" b="1" dirty="0"/>
              <a:t> </a:t>
            </a:r>
            <a:r>
              <a:rPr lang="en-US" altLang="ko-KR" sz="1100" b="1" dirty="0"/>
              <a:t>=&gt; </a:t>
            </a:r>
            <a:r>
              <a:rPr lang="ko-KR" altLang="en-US" sz="1100" b="1" dirty="0"/>
              <a:t>차량의 </a:t>
            </a:r>
            <a:r>
              <a:rPr lang="en-US" altLang="ko-KR" sz="1100" b="1" dirty="0"/>
              <a:t>Touch Screen </a:t>
            </a:r>
            <a:r>
              <a:rPr lang="ko-KR" altLang="en-US" sz="1100" b="1" dirty="0" err="1"/>
              <a:t>미지원</a:t>
            </a:r>
            <a:r>
              <a:rPr lang="ko-KR" altLang="en-US" sz="1100" b="1" dirty="0"/>
              <a:t> </a:t>
            </a:r>
            <a:endParaRPr lang="en-US" altLang="ko-KR" sz="11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01512" y="5931719"/>
            <a:ext cx="33602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/>
              <a:t>미디어 </a:t>
            </a:r>
            <a:r>
              <a:rPr lang="en-US" altLang="ko-KR" sz="1050" dirty="0"/>
              <a:t>48Kbps </a:t>
            </a:r>
          </a:p>
          <a:p>
            <a:r>
              <a:rPr lang="ko-KR" altLang="en-US" sz="1050" dirty="0"/>
              <a:t>전화 </a:t>
            </a:r>
            <a:r>
              <a:rPr lang="en-US" altLang="ko-KR" sz="1050" dirty="0"/>
              <a:t>16Kbps </a:t>
            </a:r>
          </a:p>
          <a:p>
            <a:r>
              <a:rPr lang="ko-KR" altLang="en-US" sz="1050" dirty="0"/>
              <a:t>음성인식 </a:t>
            </a:r>
            <a:r>
              <a:rPr lang="en-US" altLang="ko-KR" sz="1050" dirty="0"/>
              <a:t>16Kbps or 21Kbps (</a:t>
            </a:r>
            <a:r>
              <a:rPr lang="ko-KR" altLang="en-US" sz="1050" dirty="0"/>
              <a:t>마이크 스피커가 </a:t>
            </a:r>
            <a:r>
              <a:rPr lang="en-US" altLang="ko-KR" sz="1050" dirty="0"/>
              <a:t>ON)  </a:t>
            </a:r>
          </a:p>
          <a:p>
            <a:r>
              <a:rPr lang="en-US" altLang="ko-KR" sz="1050" dirty="0"/>
              <a:t>Other 48Kbps </a:t>
            </a:r>
            <a:endParaRPr lang="ko-KR" altLang="en-US" sz="1050" dirty="0"/>
          </a:p>
        </p:txBody>
      </p:sp>
      <p:sp>
        <p:nvSpPr>
          <p:cNvPr id="39" name="TextBox 38"/>
          <p:cNvSpPr txBox="1"/>
          <p:nvPr/>
        </p:nvSpPr>
        <p:spPr>
          <a:xfrm>
            <a:off x="1591530" y="6073179"/>
            <a:ext cx="112082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/>
              <a:t>AUDIO TYPE </a:t>
            </a:r>
          </a:p>
          <a:p>
            <a:r>
              <a:rPr lang="ko-KR" altLang="en-US" sz="1050" dirty="0" err="1"/>
              <a:t>유선경우</a:t>
            </a:r>
            <a:r>
              <a:rPr lang="ko-KR" altLang="en-US" sz="1050" dirty="0"/>
              <a:t> </a:t>
            </a:r>
            <a:r>
              <a:rPr lang="en-US" altLang="ko-KR" sz="1050" dirty="0"/>
              <a:t>LPCM</a:t>
            </a:r>
            <a:endParaRPr lang="ko-KR" altLang="en-US" sz="1050" dirty="0"/>
          </a:p>
        </p:txBody>
      </p:sp>
      <p:sp>
        <p:nvSpPr>
          <p:cNvPr id="40" name="모서리가 둥근 직사각형 39"/>
          <p:cNvSpPr/>
          <p:nvPr/>
        </p:nvSpPr>
        <p:spPr>
          <a:xfrm>
            <a:off x="917769" y="1588248"/>
            <a:ext cx="1730975" cy="7800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7964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08784" y="2852936"/>
            <a:ext cx="3024336" cy="559594"/>
          </a:xfrm>
        </p:spPr>
        <p:txBody>
          <a:bodyPr>
            <a:noAutofit/>
          </a:bodyPr>
          <a:lstStyle/>
          <a:p>
            <a:r>
              <a:rPr lang="en-US" altLang="ko-KR" dirty="0">
                <a:hlinkClick r:id="rId2" action="ppaction://hlinkpres?slideindex=1&amp;slidetitle="/>
              </a:rPr>
              <a:t>CAST </a:t>
            </a:r>
            <a:r>
              <a:rPr lang="ko-KR" altLang="en-US" dirty="0">
                <a:hlinkClick r:id="rId2" action="ppaction://hlinkpres?slideindex=1&amp;slidetitle="/>
              </a:rPr>
              <a:t>특장점 별도 문서</a:t>
            </a:r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</a:t>
            </a:r>
            <a:r>
              <a:rPr lang="ko-KR" altLang="en-US" dirty="0"/>
              <a:t>특장점 </a:t>
            </a:r>
          </a:p>
        </p:txBody>
      </p:sp>
    </p:spTree>
    <p:extLst>
      <p:ext uri="{BB962C8B-B14F-4D97-AF65-F5344CB8AC3E}">
        <p14:creationId xmlns:p14="http://schemas.microsoft.com/office/powerpoint/2010/main" val="27076017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4227" y="1123476"/>
            <a:ext cx="9217024" cy="559594"/>
          </a:xfrm>
        </p:spPr>
        <p:txBody>
          <a:bodyPr>
            <a:noAutofit/>
          </a:bodyPr>
          <a:lstStyle/>
          <a:p>
            <a:r>
              <a:rPr lang="en-US" altLang="ko-KR" sz="1400" dirty="0"/>
              <a:t>20231111_MAN_CAST_QnA manual Basic </a:t>
            </a:r>
            <a:r>
              <a:rPr lang="ko-KR" altLang="en-US" sz="1400" dirty="0"/>
              <a:t>자료</a:t>
            </a:r>
            <a:r>
              <a:rPr lang="en-US" altLang="ko-KR" sz="1400" dirty="0"/>
              <a:t>_v5.1_USIM </a:t>
            </a:r>
            <a:r>
              <a:rPr lang="ko-KR" altLang="en-US" sz="1400" dirty="0"/>
              <a:t>가격변동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II. Q&amp;A </a:t>
            </a:r>
            <a:r>
              <a:rPr lang="ko-KR" altLang="en-US" dirty="0"/>
              <a:t>처리하기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43655" y="1683070"/>
            <a:ext cx="9217024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/>
              <a:t>MAN_CAST_</a:t>
            </a:r>
            <a:r>
              <a:rPr lang="ko-KR" altLang="en-US" sz="1400" dirty="0" err="1"/>
              <a:t>지원차종</a:t>
            </a:r>
            <a:r>
              <a:rPr lang="en-US" altLang="ko-KR" sz="1400" dirty="0"/>
              <a:t>_V1.3(Man 5.0) R2.xlsx</a:t>
            </a:r>
            <a:endParaRPr lang="ko-KR" altLang="en-US" sz="1400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434227" y="2281954"/>
            <a:ext cx="9217024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/>
              <a:t>https://cafe.naver.com/carexpress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696" y="3002034"/>
            <a:ext cx="4392488" cy="327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651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III. UPGRADE </a:t>
            </a:r>
            <a:endParaRPr lang="ko-KR" altLang="en-US" dirty="0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44488" y="1041242"/>
            <a:ext cx="3501233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FULL UPGRADE </a:t>
            </a:r>
            <a:endParaRPr lang="ko-KR" altLang="en-US" sz="14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업그레이드 </a:t>
            </a: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44488" y="1961933"/>
            <a:ext cx="3501233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FOTA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업그레이드 </a:t>
            </a:r>
            <a:endParaRPr lang="ko-KR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32520" y="2895696"/>
            <a:ext cx="4314022" cy="31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1) 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무선 업그레이드하시기전 </a:t>
            </a:r>
            <a:endParaRPr lang="ko-KR" alt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900408" y="3283095"/>
            <a:ext cx="4046134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① 무선업그레이드는 통신망을 사용하시는 경우로 비용이</a:t>
            </a:r>
            <a:endParaRPr lang="en-US" altLang="ko-KR" sz="1050" dirty="0"/>
          </a:p>
          <a:p>
            <a:r>
              <a:rPr lang="en-US" altLang="ko-KR" sz="1050" dirty="0"/>
              <a:t>   </a:t>
            </a:r>
            <a:r>
              <a:rPr lang="ko-KR" altLang="en-US" sz="1050" dirty="0" err="1"/>
              <a:t>발생할수</a:t>
            </a:r>
            <a:r>
              <a:rPr lang="ko-KR" altLang="en-US" sz="1050" dirty="0"/>
              <a:t> 있습니다</a:t>
            </a:r>
            <a:r>
              <a:rPr lang="en-US" altLang="ko-KR" sz="1050" dirty="0"/>
              <a:t>. </a:t>
            </a:r>
          </a:p>
          <a:p>
            <a:r>
              <a:rPr lang="en-US" altLang="ko-KR" sz="1050" dirty="0"/>
              <a:t>    WIFI</a:t>
            </a:r>
            <a:r>
              <a:rPr lang="ko-KR" altLang="en-US" sz="1050" dirty="0"/>
              <a:t>로 업그레이드 </a:t>
            </a:r>
            <a:r>
              <a:rPr lang="ko-KR" altLang="en-US" sz="1050" dirty="0" err="1"/>
              <a:t>하시는것을</a:t>
            </a:r>
            <a:r>
              <a:rPr lang="ko-KR" altLang="en-US" sz="1050" dirty="0"/>
              <a:t> 추천합니다</a:t>
            </a:r>
            <a:r>
              <a:rPr lang="en-US" altLang="ko-KR" sz="1050" dirty="0"/>
              <a:t>. </a:t>
            </a:r>
          </a:p>
          <a:p>
            <a:r>
              <a:rPr lang="en-US" altLang="ko-KR" sz="1050" dirty="0"/>
              <a:t>② </a:t>
            </a:r>
            <a:r>
              <a:rPr lang="ko-KR" altLang="en-US" sz="1050" dirty="0"/>
              <a:t>업데이트 사이즈는 대략 </a:t>
            </a:r>
            <a:r>
              <a:rPr lang="en-US" altLang="ko-KR" sz="1050" dirty="0"/>
              <a:t>5MB ~30MB</a:t>
            </a:r>
            <a:r>
              <a:rPr lang="ko-KR" altLang="en-US" sz="1050" dirty="0"/>
              <a:t>정도가 </a:t>
            </a:r>
            <a:r>
              <a:rPr lang="ko-KR" altLang="en-US" sz="1050" dirty="0" err="1"/>
              <a:t>될수</a:t>
            </a:r>
            <a:r>
              <a:rPr lang="ko-KR" altLang="en-US" sz="1050" dirty="0"/>
              <a:t> 있습니다</a:t>
            </a:r>
            <a:r>
              <a:rPr lang="en-US" altLang="ko-KR" sz="1050" dirty="0"/>
              <a:t>. </a:t>
            </a:r>
          </a:p>
          <a:p>
            <a:r>
              <a:rPr lang="en-US" altLang="ko-KR" sz="1050" dirty="0"/>
              <a:t>    </a:t>
            </a:r>
            <a:r>
              <a:rPr lang="ko-KR" altLang="en-US" sz="1050" dirty="0"/>
              <a:t>버전이 오래될수록 사이즈가 커집니다</a:t>
            </a:r>
            <a:r>
              <a:rPr lang="en-US" altLang="ko-KR" sz="1050" dirty="0"/>
              <a:t>. </a:t>
            </a:r>
          </a:p>
          <a:p>
            <a:r>
              <a:rPr lang="en-US" altLang="ko-KR" sz="1050" dirty="0"/>
              <a:t>③ </a:t>
            </a:r>
            <a:r>
              <a:rPr lang="ko-KR" altLang="en-US" sz="1050" dirty="0"/>
              <a:t>업그레이드에 드는 시간은 </a:t>
            </a:r>
            <a:r>
              <a:rPr lang="en-US" altLang="ko-KR" sz="1050" dirty="0"/>
              <a:t>20~30</a:t>
            </a:r>
            <a:r>
              <a:rPr lang="ko-KR" altLang="en-US" sz="1050" dirty="0"/>
              <a:t>분 </a:t>
            </a:r>
            <a:r>
              <a:rPr lang="ko-KR" altLang="en-US" sz="1050" dirty="0" err="1"/>
              <a:t>소요될수</a:t>
            </a:r>
            <a:r>
              <a:rPr lang="ko-KR" altLang="en-US" sz="1050" dirty="0"/>
              <a:t> 있습니다</a:t>
            </a:r>
            <a:r>
              <a:rPr lang="en-US" altLang="ko-KR" sz="1050" dirty="0"/>
              <a:t>. </a:t>
            </a:r>
          </a:p>
          <a:p>
            <a:r>
              <a:rPr lang="en-US" altLang="ko-KR" sz="1050" dirty="0"/>
              <a:t>④ </a:t>
            </a:r>
            <a:r>
              <a:rPr lang="ko-KR" altLang="en-US" sz="1050" dirty="0"/>
              <a:t>업그레이드 중이라도 </a:t>
            </a:r>
            <a:r>
              <a:rPr lang="en-US" altLang="ko-KR" sz="1050" dirty="0"/>
              <a:t>CAST</a:t>
            </a:r>
            <a:r>
              <a:rPr lang="ko-KR" altLang="en-US" sz="1050" dirty="0"/>
              <a:t>를 </a:t>
            </a:r>
            <a:r>
              <a:rPr lang="ko-KR" altLang="en-US" sz="1050" dirty="0" err="1"/>
              <a:t>사용하실수</a:t>
            </a:r>
            <a:r>
              <a:rPr lang="ko-KR" altLang="en-US" sz="1050" dirty="0"/>
              <a:t> 있습니다 </a:t>
            </a:r>
            <a:r>
              <a:rPr lang="en-US" altLang="ko-KR" sz="1050" dirty="0"/>
              <a:t>.</a:t>
            </a:r>
          </a:p>
          <a:p>
            <a:r>
              <a:rPr lang="en-US" altLang="ko-KR" sz="1050" dirty="0"/>
              <a:t>    </a:t>
            </a:r>
            <a:r>
              <a:rPr lang="ko-KR" altLang="en-US" sz="1050" dirty="0"/>
              <a:t>업그레이드는 백그라운드에서 실행됩니다</a:t>
            </a:r>
            <a:r>
              <a:rPr lang="en-US" altLang="ko-KR" sz="1050" dirty="0"/>
              <a:t>. </a:t>
            </a:r>
          </a:p>
          <a:p>
            <a:endParaRPr lang="ko-KR" altLang="en-US" sz="1050" dirty="0"/>
          </a:p>
        </p:txBody>
      </p:sp>
      <p:sp>
        <p:nvSpPr>
          <p:cNvPr id="12" name="TextBox 11"/>
          <p:cNvSpPr txBox="1"/>
          <p:nvPr/>
        </p:nvSpPr>
        <p:spPr>
          <a:xfrm>
            <a:off x="645153" y="5234484"/>
            <a:ext cx="3330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2) 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무선 업그레이드 시작  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965087" y="5587258"/>
            <a:ext cx="40461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① </a:t>
            </a:r>
            <a:r>
              <a:rPr lang="ko-KR" altLang="en-US" sz="1050" dirty="0" err="1"/>
              <a:t>알람이</a:t>
            </a:r>
            <a:r>
              <a:rPr lang="ko-KR" altLang="en-US" sz="1050" dirty="0"/>
              <a:t> 와서 업그레이드 버튼을 </a:t>
            </a:r>
            <a:r>
              <a:rPr lang="ko-KR" altLang="en-US" sz="1050" dirty="0" err="1"/>
              <a:t>눌르기</a:t>
            </a:r>
            <a:r>
              <a:rPr lang="ko-KR" altLang="en-US" sz="1050" dirty="0"/>
              <a:t> </a:t>
            </a:r>
            <a:endParaRPr lang="en-US" altLang="ko-KR" sz="1050" dirty="0"/>
          </a:p>
          <a:p>
            <a:r>
              <a:rPr lang="en-US" altLang="ko-KR" sz="1050" dirty="0"/>
              <a:t>② </a:t>
            </a:r>
            <a:r>
              <a:rPr lang="ko-KR" altLang="en-US" sz="1050" dirty="0"/>
              <a:t>시스템업데이트 </a:t>
            </a:r>
            <a:r>
              <a:rPr lang="en-US" altLang="ko-KR" sz="1050" dirty="0"/>
              <a:t>APP</a:t>
            </a:r>
            <a:r>
              <a:rPr lang="ko-KR" altLang="en-US" sz="1050" dirty="0"/>
              <a:t>을 통해서 확인하기 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920" y="5569893"/>
            <a:ext cx="453430" cy="44580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97905" y="2888001"/>
            <a:ext cx="3330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3) 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무선 업그레이드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절차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6217839" y="3198059"/>
            <a:ext cx="40461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: </a:t>
            </a:r>
            <a:r>
              <a:rPr lang="ko-KR" altLang="en-US" sz="1050" dirty="0" err="1"/>
              <a:t>버젼확인</a:t>
            </a:r>
            <a:r>
              <a:rPr lang="en-US" altLang="ko-KR" sz="1050" dirty="0"/>
              <a:t>/ </a:t>
            </a:r>
            <a:r>
              <a:rPr lang="ko-KR" altLang="en-US" sz="1050" dirty="0"/>
              <a:t>다운로드 </a:t>
            </a:r>
            <a:r>
              <a:rPr lang="en-US" altLang="ko-KR" sz="1050" dirty="0"/>
              <a:t>/</a:t>
            </a:r>
            <a:r>
              <a:rPr lang="ko-KR" altLang="en-US" sz="1050" dirty="0"/>
              <a:t>설치 </a:t>
            </a:r>
            <a:endParaRPr lang="en-US" altLang="ko-KR" sz="1050" dirty="0"/>
          </a:p>
        </p:txBody>
      </p:sp>
      <p:grpSp>
        <p:nvGrpSpPr>
          <p:cNvPr id="17" name="그룹 16"/>
          <p:cNvGrpSpPr/>
          <p:nvPr/>
        </p:nvGrpSpPr>
        <p:grpSpPr>
          <a:xfrm>
            <a:off x="6502490" y="3530243"/>
            <a:ext cx="2901320" cy="1299008"/>
            <a:chOff x="179472" y="1489157"/>
            <a:chExt cx="4800000" cy="1833594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72" y="1489157"/>
              <a:ext cx="4800000" cy="1800000"/>
            </a:xfrm>
            <a:prstGeom prst="rect">
              <a:avLst/>
            </a:prstGeom>
          </p:spPr>
        </p:pic>
        <p:sp>
          <p:nvSpPr>
            <p:cNvPr id="19" name="모서리가 둥근 직사각형 18"/>
            <p:cNvSpPr/>
            <p:nvPr/>
          </p:nvSpPr>
          <p:spPr>
            <a:xfrm>
              <a:off x="1403608" y="2223844"/>
              <a:ext cx="2479598" cy="330625"/>
            </a:xfrm>
            <a:prstGeom prst="roundRect">
              <a:avLst/>
            </a:prstGeom>
            <a:noFill/>
            <a:ln>
              <a:solidFill>
                <a:srgbClr val="FF1D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372282" y="2992126"/>
              <a:ext cx="2479598" cy="330625"/>
            </a:xfrm>
            <a:prstGeom prst="roundRect">
              <a:avLst/>
            </a:prstGeom>
            <a:noFill/>
            <a:ln>
              <a:solidFill>
                <a:srgbClr val="FF1D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897905" y="5262116"/>
            <a:ext cx="3330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4) 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시스템 업데이트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APP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설정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6019967" y="4885500"/>
            <a:ext cx="40461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업그레이드 중이라도 </a:t>
            </a:r>
            <a:endParaRPr lang="en-US" altLang="ko-KR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6300715" y="5642244"/>
            <a:ext cx="40461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① 시스템업데이트 앱의 우측상단에 </a:t>
            </a:r>
            <a:r>
              <a:rPr lang="ko-KR" altLang="en-US" sz="1050" dirty="0" err="1"/>
              <a:t>톱니바뀌</a:t>
            </a:r>
            <a:r>
              <a:rPr lang="ko-KR" altLang="en-US" sz="1050" dirty="0"/>
              <a:t> 선택 </a:t>
            </a:r>
            <a:endParaRPr lang="en-US" altLang="ko-KR" sz="1050" dirty="0"/>
          </a:p>
          <a:p>
            <a:endParaRPr lang="ko-KR" altLang="en-US" sz="1050" dirty="0"/>
          </a:p>
        </p:txBody>
      </p:sp>
      <p:sp>
        <p:nvSpPr>
          <p:cNvPr id="28" name="TextBox 27"/>
          <p:cNvSpPr txBox="1"/>
          <p:nvPr/>
        </p:nvSpPr>
        <p:spPr>
          <a:xfrm>
            <a:off x="6300715" y="5873104"/>
            <a:ext cx="404613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/>
              <a:t>② </a:t>
            </a:r>
            <a:r>
              <a:rPr lang="en-US" altLang="ko-KR" sz="1050" dirty="0" err="1"/>
              <a:t>wifi</a:t>
            </a:r>
            <a:r>
              <a:rPr lang="en-US" altLang="ko-KR" sz="1050" dirty="0"/>
              <a:t> </a:t>
            </a:r>
            <a:r>
              <a:rPr lang="ko-KR" altLang="en-US" sz="1050" dirty="0"/>
              <a:t>전용다운로드</a:t>
            </a:r>
            <a:r>
              <a:rPr lang="en-US" altLang="ko-KR" sz="1050" dirty="0"/>
              <a:t>/</a:t>
            </a:r>
            <a:r>
              <a:rPr lang="ko-KR" altLang="en-US" sz="1050" dirty="0"/>
              <a:t>자동업그레이드</a:t>
            </a:r>
            <a:r>
              <a:rPr lang="en-US" altLang="ko-KR" sz="1050" dirty="0"/>
              <a:t>/</a:t>
            </a:r>
            <a:r>
              <a:rPr lang="ko-KR" altLang="en-US" sz="1050" dirty="0" err="1"/>
              <a:t>감지주기를</a:t>
            </a:r>
            <a:r>
              <a:rPr lang="ko-KR" altLang="en-US" sz="1050" dirty="0"/>
              <a:t> </a:t>
            </a:r>
            <a:r>
              <a:rPr lang="ko-KR" altLang="en-US" sz="1050" dirty="0" err="1"/>
              <a:t>변경할수</a:t>
            </a:r>
            <a:r>
              <a:rPr lang="ko-KR" altLang="en-US" sz="1050" dirty="0"/>
              <a:t> 있습니다</a:t>
            </a:r>
            <a:r>
              <a:rPr lang="en-US" altLang="ko-KR" sz="1050" dirty="0"/>
              <a:t>. </a:t>
            </a:r>
          </a:p>
          <a:p>
            <a:endParaRPr lang="ko-KR" altLang="en-US" sz="1050" dirty="0"/>
          </a:p>
        </p:txBody>
      </p:sp>
      <p:sp>
        <p:nvSpPr>
          <p:cNvPr id="29" name="TextBox 28"/>
          <p:cNvSpPr txBox="1"/>
          <p:nvPr/>
        </p:nvSpPr>
        <p:spPr>
          <a:xfrm>
            <a:off x="737356" y="2458150"/>
            <a:ext cx="75864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/>
              <a:t>필드에 나가 있는 사용자를 대상으로 무선업그레이드 실시 </a:t>
            </a:r>
            <a:r>
              <a:rPr lang="en-US" altLang="ko-KR" sz="1050" b="1" dirty="0"/>
              <a:t>(</a:t>
            </a:r>
            <a:r>
              <a:rPr lang="ko-KR" altLang="en-US" sz="1050" b="1" dirty="0"/>
              <a:t>계정</a:t>
            </a:r>
            <a:r>
              <a:rPr lang="en-US" altLang="ko-KR" sz="1050" b="1" dirty="0"/>
              <a:t>/</a:t>
            </a:r>
            <a:r>
              <a:rPr lang="ko-KR" altLang="en-US" sz="1050" b="1" dirty="0" err="1"/>
              <a:t>설정정보</a:t>
            </a:r>
            <a:r>
              <a:rPr lang="ko-KR" altLang="en-US" sz="1050" b="1" dirty="0"/>
              <a:t> </a:t>
            </a:r>
            <a:r>
              <a:rPr lang="ko-KR" altLang="en-US" sz="1050" b="1" dirty="0" err="1"/>
              <a:t>변경없음</a:t>
            </a:r>
            <a:r>
              <a:rPr lang="en-US" altLang="ko-KR" sz="1050" b="1" dirty="0"/>
              <a:t>) </a:t>
            </a:r>
            <a:endParaRPr lang="ko-KR" altLang="en-US" sz="105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2520" y="1531738"/>
            <a:ext cx="75864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 err="1"/>
              <a:t>출하전</a:t>
            </a:r>
            <a:r>
              <a:rPr lang="ko-KR" altLang="en-US" sz="1050" dirty="0"/>
              <a:t> 최신으로 업그레이드 </a:t>
            </a:r>
            <a:r>
              <a:rPr lang="en-US" altLang="ko-KR" sz="1050" dirty="0"/>
              <a:t>: </a:t>
            </a:r>
            <a:r>
              <a:rPr lang="ko-KR" altLang="en-US" sz="1050" dirty="0" err="1"/>
              <a:t>모든설정</a:t>
            </a:r>
            <a:r>
              <a:rPr lang="ko-KR" altLang="en-US" sz="1050" dirty="0"/>
              <a:t> 초기화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4488" y="687270"/>
            <a:ext cx="7586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FULL </a:t>
            </a:r>
            <a:r>
              <a:rPr lang="ko-KR" altLang="en-US" sz="1400" b="1" dirty="0"/>
              <a:t>업그레이드는 구글 드라이브를 통하여 지사</a:t>
            </a:r>
            <a:r>
              <a:rPr lang="en-US" altLang="ko-KR" sz="1400" b="1" dirty="0"/>
              <a:t>/</a:t>
            </a:r>
            <a:r>
              <a:rPr lang="ko-KR" altLang="en-US" sz="1400" b="1" dirty="0" err="1"/>
              <a:t>대리점에게도</a:t>
            </a:r>
            <a:r>
              <a:rPr lang="ko-KR" altLang="en-US" sz="1400" b="1" dirty="0"/>
              <a:t> 제공 </a:t>
            </a:r>
          </a:p>
        </p:txBody>
      </p:sp>
    </p:spTree>
    <p:extLst>
      <p:ext uri="{BB962C8B-B14F-4D97-AF65-F5344CB8AC3E}">
        <p14:creationId xmlns:p14="http://schemas.microsoft.com/office/powerpoint/2010/main" val="5943040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0592" y="2566683"/>
            <a:ext cx="337464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대리점 운영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36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944888" y="2566683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AutoNum type="romanUcPeriod"/>
            </a:pPr>
            <a:r>
              <a:rPr lang="ko-KR" altLang="en-US" dirty="0"/>
              <a:t>이슈 등 </a:t>
            </a:r>
            <a:r>
              <a:rPr lang="en-US" altLang="ko-KR" dirty="0"/>
              <a:t>CS </a:t>
            </a:r>
            <a:r>
              <a:rPr lang="ko-KR" altLang="en-US" dirty="0"/>
              <a:t>이슈 </a:t>
            </a:r>
            <a:endParaRPr lang="en-US" altLang="ko-KR" dirty="0"/>
          </a:p>
          <a:p>
            <a:pPr marL="285750" indent="-285750">
              <a:buAutoNum type="romanUcPeriod"/>
            </a:pPr>
            <a:r>
              <a:rPr lang="ko-KR" altLang="en-US" dirty="0"/>
              <a:t>대리점 영업 전산  </a:t>
            </a:r>
            <a:endParaRPr lang="en-US" altLang="ko-KR" dirty="0"/>
          </a:p>
          <a:p>
            <a:pPr marL="285750" indent="-285750">
              <a:buAutoNum type="romanUcPeriod"/>
            </a:pPr>
            <a:r>
              <a:rPr lang="ko-KR" altLang="en-US" dirty="0"/>
              <a:t>정산 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3728864" y="2011492"/>
            <a:ext cx="0" cy="3240360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0293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6837128" cy="559594"/>
          </a:xfrm>
        </p:spPr>
        <p:txBody>
          <a:bodyPr>
            <a:noAutofit/>
          </a:bodyPr>
          <a:lstStyle/>
          <a:p>
            <a:r>
              <a:rPr lang="ko-KR" altLang="en-US" dirty="0"/>
              <a:t>발주 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401" y="718862"/>
            <a:ext cx="4814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지사</a:t>
            </a:r>
            <a:r>
              <a:rPr lang="en-US" altLang="ko-KR" sz="1400" b="1" dirty="0"/>
              <a:t>/</a:t>
            </a:r>
            <a:r>
              <a:rPr lang="ko-KR" altLang="en-US" sz="1400" b="1" dirty="0"/>
              <a:t>대리점운영시 발주 </a:t>
            </a:r>
            <a:r>
              <a:rPr lang="ko-KR" altLang="en-US" sz="1400" b="1" dirty="0" err="1"/>
              <a:t>현행유지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대리점에게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전산부여</a:t>
            </a:r>
            <a:r>
              <a:rPr lang="ko-KR" altLang="en-US" sz="1400" b="1" dirty="0"/>
              <a:t>  </a:t>
            </a:r>
            <a:endParaRPr lang="en-US" altLang="ko-KR" sz="1400" b="1" dirty="0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</a:t>
            </a:r>
            <a:r>
              <a:rPr lang="ko-KR" altLang="en-US" dirty="0"/>
              <a:t>발주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59401" y="1638868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현재</a:t>
            </a:r>
            <a:r>
              <a:rPr kumimoji="0" lang="ko-KR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504AAD-508C-9CB3-9AB8-3888ED003D59}"/>
              </a:ext>
            </a:extLst>
          </p:cNvPr>
          <p:cNvSpPr txBox="1"/>
          <p:nvPr/>
        </p:nvSpPr>
        <p:spPr>
          <a:xfrm>
            <a:off x="259401" y="276131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전산발주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ECOUNT)  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스퀘어_ac Bold" panose="020B0600000101010101" pitchFamily="50" charset="-127"/>
              <a:ea typeface="나눔스퀘어_ac Bold" panose="020B0600000101010101" pitchFamily="50" charset="-127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284" y="2079497"/>
            <a:ext cx="854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err="1"/>
              <a:t>입금발주</a:t>
            </a:r>
            <a:r>
              <a:rPr lang="ko-KR" altLang="en-US" sz="1200" b="1" dirty="0"/>
              <a:t> </a:t>
            </a:r>
            <a:endParaRPr lang="en-US" altLang="ko-KR" sz="1200" b="1" dirty="0"/>
          </a:p>
          <a:p>
            <a:r>
              <a:rPr lang="ko-KR" altLang="en-US" sz="1200" b="1" dirty="0" err="1"/>
              <a:t>여신발주</a:t>
            </a:r>
            <a:r>
              <a:rPr lang="ko-KR" altLang="en-US" sz="1200" b="1" dirty="0"/>
              <a:t> </a:t>
            </a:r>
            <a:endParaRPr lang="en-US" altLang="ko-KR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0125" y="3109608"/>
            <a:ext cx="865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err="1"/>
              <a:t>eCOUNT</a:t>
            </a:r>
            <a:r>
              <a:rPr lang="en-US" altLang="ko-KR" sz="1200" b="1" dirty="0"/>
              <a:t>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624" y="3224683"/>
            <a:ext cx="4176464" cy="30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354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코드 체계 </a:t>
            </a:r>
            <a:endParaRPr lang="ko-KR" alt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290121" y="1332571"/>
            <a:ext cx="85012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지사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총판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에는 </a:t>
            </a:r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지사코드가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대리점에는 대리점 코드가 부여됨 </a:t>
            </a:r>
          </a:p>
        </p:txBody>
      </p:sp>
      <p:sp>
        <p:nvSpPr>
          <p:cNvPr id="21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12557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I. 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대리점 </a:t>
            </a:r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영업전산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endParaRPr lang="ko-KR" altLang="en-US" sz="2000" dirty="0"/>
          </a:p>
        </p:txBody>
      </p:sp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582137" y="1988380"/>
          <a:ext cx="7512052" cy="2897504"/>
        </p:xfrm>
        <a:graphic>
          <a:graphicData uri="http://schemas.openxmlformats.org/drawingml/2006/table">
            <a:tbl>
              <a:tblPr/>
              <a:tblGrid>
                <a:gridCol w="546894">
                  <a:extLst>
                    <a:ext uri="{9D8B030D-6E8A-4147-A177-3AD203B41FA5}">
                      <a16:colId xmlns:a16="http://schemas.microsoft.com/office/drawing/2014/main" val="723175111"/>
                    </a:ext>
                  </a:extLst>
                </a:gridCol>
                <a:gridCol w="381794">
                  <a:extLst>
                    <a:ext uri="{9D8B030D-6E8A-4147-A177-3AD203B41FA5}">
                      <a16:colId xmlns:a16="http://schemas.microsoft.com/office/drawing/2014/main" val="277644456"/>
                    </a:ext>
                  </a:extLst>
                </a:gridCol>
                <a:gridCol w="732631">
                  <a:extLst>
                    <a:ext uri="{9D8B030D-6E8A-4147-A177-3AD203B41FA5}">
                      <a16:colId xmlns:a16="http://schemas.microsoft.com/office/drawing/2014/main" val="4280174156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4211527594"/>
                    </a:ext>
                  </a:extLst>
                </a:gridCol>
                <a:gridCol w="639763">
                  <a:extLst>
                    <a:ext uri="{9D8B030D-6E8A-4147-A177-3AD203B41FA5}">
                      <a16:colId xmlns:a16="http://schemas.microsoft.com/office/drawing/2014/main" val="2648354774"/>
                    </a:ext>
                  </a:extLst>
                </a:gridCol>
                <a:gridCol w="402431">
                  <a:extLst>
                    <a:ext uri="{9D8B030D-6E8A-4147-A177-3AD203B41FA5}">
                      <a16:colId xmlns:a16="http://schemas.microsoft.com/office/drawing/2014/main" val="1723180103"/>
                    </a:ext>
                  </a:extLst>
                </a:gridCol>
                <a:gridCol w="546894">
                  <a:extLst>
                    <a:ext uri="{9D8B030D-6E8A-4147-A177-3AD203B41FA5}">
                      <a16:colId xmlns:a16="http://schemas.microsoft.com/office/drawing/2014/main" val="2784320128"/>
                    </a:ext>
                  </a:extLst>
                </a:gridCol>
                <a:gridCol w="1135063">
                  <a:extLst>
                    <a:ext uri="{9D8B030D-6E8A-4147-A177-3AD203B41FA5}">
                      <a16:colId xmlns:a16="http://schemas.microsoft.com/office/drawing/2014/main" val="2267285061"/>
                    </a:ext>
                  </a:extLst>
                </a:gridCol>
                <a:gridCol w="1062831">
                  <a:extLst>
                    <a:ext uri="{9D8B030D-6E8A-4147-A177-3AD203B41FA5}">
                      <a16:colId xmlns:a16="http://schemas.microsoft.com/office/drawing/2014/main" val="4199402493"/>
                    </a:ext>
                  </a:extLst>
                </a:gridCol>
                <a:gridCol w="1712913">
                  <a:extLst>
                    <a:ext uri="{9D8B030D-6E8A-4147-A177-3AD203B41FA5}">
                      <a16:colId xmlns:a16="http://schemas.microsoft.com/office/drawing/2014/main" val="3674477300"/>
                    </a:ext>
                  </a:extLst>
                </a:gridCol>
              </a:tblGrid>
              <a:tr h="18573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간접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지사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_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본사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IAA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대리점직접관리목적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12184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IAB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대리점별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번호 부여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675693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IAB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73620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IAB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49990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49990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071498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지사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지사당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개의 대리점 부여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936262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055938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618224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50099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659363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지사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512XX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902889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50101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50101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712259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346244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51399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51399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23610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지사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90277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783488"/>
                  </a:ext>
                </a:extLst>
              </a:tr>
              <a:tr h="17954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874280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대리점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79999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132559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647055" y="5062577"/>
            <a:ext cx="85012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예를들어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지사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은 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IBA50005000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 부여되며 지사의 </a:t>
            </a:r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직영상점은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동일한 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IBA50005000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가 부여됨 </a:t>
            </a:r>
            <a:endParaRPr lang="en-US" altLang="ko-KR" sz="1300" dirty="0">
              <a:solidFill>
                <a:schemeClr val="bg1">
                  <a:lumMod val="50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지사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의 대리점은 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IBD50015001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부터 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5009950099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가 </a:t>
            </a:r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부여될수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있으며 지사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은 대리점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99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개를 하위대리점으로 </a:t>
            </a:r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둘수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있다</a:t>
            </a:r>
            <a:r>
              <a:rPr lang="en-US" altLang="ko-KR" sz="1300" dirty="0">
                <a:solidFill>
                  <a:schemeClr val="bg1">
                    <a:lumMod val="5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 </a:t>
            </a:r>
            <a:endParaRPr lang="ko-KR" altLang="en-US" sz="1300" dirty="0">
              <a:solidFill>
                <a:schemeClr val="bg1">
                  <a:lumMod val="50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259305" y="1713305"/>
            <a:ext cx="85012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300" dirty="0" err="1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코드체계표</a:t>
            </a:r>
            <a:r>
              <a:rPr lang="ko-KR" altLang="en-US" sz="1300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1300" dirty="0">
              <a:solidFill>
                <a:schemeClr val="bg1">
                  <a:lumMod val="50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4488" y="660231"/>
            <a:ext cx="9433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/>
              <a:t>지사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지사직영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대리점등에</a:t>
            </a:r>
            <a:r>
              <a:rPr lang="ko-KR" altLang="en-US" sz="1400" b="1" dirty="0"/>
              <a:t> 코드가 부여되며 해당 코드로 </a:t>
            </a:r>
            <a:r>
              <a:rPr lang="ko-KR" altLang="en-US" sz="1400" b="1" dirty="0" err="1"/>
              <a:t>로그인및</a:t>
            </a:r>
            <a:r>
              <a:rPr lang="ko-KR" altLang="en-US" sz="1400" b="1" dirty="0"/>
              <a:t> 정산이 이루어지도록 구성 </a:t>
            </a:r>
            <a:endParaRPr lang="en-US" altLang="ko-KR" sz="1400" b="1" dirty="0"/>
          </a:p>
          <a:p>
            <a:r>
              <a:rPr lang="en-US" altLang="ko-KR" sz="1400" b="1" dirty="0"/>
              <a:t>1</a:t>
            </a:r>
            <a:r>
              <a:rPr lang="ko-KR" altLang="en-US" sz="1400" b="1" dirty="0"/>
              <a:t>개의 사업자가 지사도 되고 온라인지사도 </a:t>
            </a:r>
            <a:r>
              <a:rPr lang="ko-KR" altLang="en-US" sz="1400" b="1" dirty="0" err="1"/>
              <a:t>되는경우</a:t>
            </a:r>
            <a:r>
              <a:rPr lang="ko-KR" altLang="en-US" sz="1400" b="1" dirty="0"/>
              <a:t> 해당 사업자는</a:t>
            </a:r>
            <a:r>
              <a:rPr lang="en-US" altLang="ko-KR" sz="1400" b="1" dirty="0"/>
              <a:t>2</a:t>
            </a:r>
            <a:r>
              <a:rPr lang="ko-KR" altLang="en-US" sz="1400" b="1" dirty="0"/>
              <a:t>개의 코드를 부여 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16492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28664" y="2348880"/>
            <a:ext cx="3374648" cy="559594"/>
          </a:xfrm>
        </p:spPr>
        <p:txBody>
          <a:bodyPr>
            <a:noAutofit/>
          </a:bodyPr>
          <a:lstStyle/>
          <a:p>
            <a:r>
              <a:rPr lang="en-US" altLang="ko-KR" sz="2800" dirty="0"/>
              <a:t>CAST </a:t>
            </a:r>
            <a:r>
              <a:rPr lang="ko-KR" altLang="en-US" sz="2800" dirty="0"/>
              <a:t>사용</a:t>
            </a:r>
            <a:r>
              <a:rPr lang="en-US" altLang="ko-KR" sz="2800" dirty="0"/>
              <a:t> </a:t>
            </a:r>
            <a:endParaRPr lang="ko-KR" altLang="en-US" sz="2800" dirty="0"/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025008" y="2138816"/>
            <a:ext cx="20162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600" b="1" dirty="0"/>
          </a:p>
          <a:p>
            <a:r>
              <a:rPr lang="en-US" altLang="ko-KR" sz="1600" b="1" dirty="0"/>
              <a:t>0. </a:t>
            </a:r>
            <a:r>
              <a:rPr lang="ko-KR" altLang="en-US" sz="1600" b="1" dirty="0" err="1"/>
              <a:t>캐스트란</a:t>
            </a:r>
            <a:r>
              <a:rPr lang="en-US" altLang="ko-KR" sz="1600" b="1" dirty="0"/>
              <a:t>? </a:t>
            </a:r>
          </a:p>
          <a:p>
            <a:endParaRPr lang="en-US" altLang="ko-KR" sz="1600" b="1" dirty="0"/>
          </a:p>
          <a:p>
            <a:r>
              <a:rPr lang="en-US" altLang="ko-KR" sz="1600" b="1" dirty="0"/>
              <a:t>I. </a:t>
            </a:r>
            <a:r>
              <a:rPr lang="ko-KR" altLang="en-US" sz="1600" b="1" dirty="0" err="1"/>
              <a:t>차량연결</a:t>
            </a:r>
            <a:r>
              <a:rPr lang="ko-KR" altLang="en-US" sz="1600" b="1" dirty="0"/>
              <a:t>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II. </a:t>
            </a:r>
            <a:r>
              <a:rPr lang="ko-KR" altLang="en-US" sz="1600" b="1" dirty="0"/>
              <a:t>설치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III. CAST </a:t>
            </a:r>
            <a:r>
              <a:rPr lang="ko-KR" altLang="en-US" sz="1600" b="1" dirty="0"/>
              <a:t>동작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IV. </a:t>
            </a:r>
            <a:r>
              <a:rPr lang="ko-KR" altLang="en-US" sz="1600" b="1" dirty="0"/>
              <a:t>주요기능 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V. </a:t>
            </a:r>
            <a:r>
              <a:rPr lang="ko-KR" altLang="en-US" sz="1600" b="1" dirty="0"/>
              <a:t>문제 대처</a:t>
            </a:r>
            <a:endParaRPr lang="en-US" altLang="ko-KR" sz="1600" b="1" dirty="0"/>
          </a:p>
          <a:p>
            <a:endParaRPr lang="en-US" altLang="ko-KR" sz="1600" b="1" dirty="0"/>
          </a:p>
          <a:p>
            <a:r>
              <a:rPr lang="en-US" altLang="ko-KR" sz="1600" b="1" dirty="0"/>
              <a:t>VI. </a:t>
            </a:r>
            <a:r>
              <a:rPr lang="ko-KR" altLang="en-US" sz="1600" b="1" dirty="0"/>
              <a:t>기타 </a:t>
            </a:r>
            <a:endParaRPr lang="en-US" altLang="ko-KR" sz="1600" b="1" dirty="0"/>
          </a:p>
        </p:txBody>
      </p:sp>
      <p:cxnSp>
        <p:nvCxnSpPr>
          <p:cNvPr id="4" name="직선 연결선 3"/>
          <p:cNvCxnSpPr/>
          <p:nvPr/>
        </p:nvCxnSpPr>
        <p:spPr>
          <a:xfrm>
            <a:off x="4592960" y="2060848"/>
            <a:ext cx="0" cy="3240360"/>
          </a:xfrm>
          <a:prstGeom prst="line">
            <a:avLst/>
          </a:prstGeom>
          <a:ln w="2857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제목 1"/>
          <p:cNvSpPr txBox="1">
            <a:spLocks/>
          </p:cNvSpPr>
          <p:nvPr/>
        </p:nvSpPr>
        <p:spPr>
          <a:xfrm>
            <a:off x="208542" y="620688"/>
            <a:ext cx="3374648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dirty="0"/>
              <a:t>PART 1 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60763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179961" y="1250059"/>
            <a:ext cx="8501248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영업전산은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  <a:hlinkClick r:id="rId2"/>
              </a:rPr>
              <a:t>https://waglemedia.com/station </a:t>
            </a:r>
            <a:r>
              <a:rPr lang="ko-KR" altLang="en-US" sz="1138" dirty="0">
                <a:latin typeface="맑은 고딕" panose="020B0503020000020004" pitchFamily="50" charset="-127"/>
                <a:hlinkClick r:id="rId2"/>
              </a:rPr>
              <a:t>으로 들어가 해당 지사</a:t>
            </a:r>
            <a:r>
              <a:rPr lang="en-US" altLang="ko-KR" sz="1138" dirty="0">
                <a:latin typeface="맑은 고딕" panose="020B0503020000020004" pitchFamily="50" charset="-127"/>
                <a:hlinkClick r:id="rId2"/>
              </a:rPr>
              <a:t>/</a:t>
            </a:r>
            <a:r>
              <a:rPr lang="ko-KR" altLang="en-US" sz="1138" dirty="0">
                <a:latin typeface="맑은 고딕" panose="020B0503020000020004" pitchFamily="50" charset="-127"/>
              </a:rPr>
              <a:t>대리점의 </a:t>
            </a:r>
            <a:r>
              <a:rPr lang="en-US" altLang="ko-KR" sz="1138" dirty="0">
                <a:latin typeface="맑은 고딕" panose="020B0503020000020004" pitchFamily="50" charset="-127"/>
              </a:rPr>
              <a:t>ID(</a:t>
            </a:r>
            <a:r>
              <a:rPr lang="ko-KR" altLang="en-US" sz="1138" dirty="0">
                <a:latin typeface="맑은 고딕" panose="020B0503020000020004" pitchFamily="50" charset="-127"/>
              </a:rPr>
              <a:t>코드와 동일</a:t>
            </a:r>
            <a:r>
              <a:rPr lang="en-US" altLang="ko-KR" sz="1138" dirty="0">
                <a:latin typeface="맑은 고딕" panose="020B0503020000020004" pitchFamily="50" charset="-127"/>
              </a:rPr>
              <a:t>)</a:t>
            </a:r>
            <a:r>
              <a:rPr lang="ko-KR" altLang="en-US" sz="1138" dirty="0">
                <a:latin typeface="맑은 고딕" panose="020B0503020000020004" pitchFamily="50" charset="-127"/>
              </a:rPr>
              <a:t>로 로그인할 수 있음 </a:t>
            </a:r>
            <a:endParaRPr lang="ko-KR" altLang="en-US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179961" y="1825325"/>
            <a:ext cx="3115723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① 지사 아이디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코드로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로그인할시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endParaRPr lang="ko-KR" altLang="en-US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454925" y="3828582"/>
            <a:ext cx="3923277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해당지사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밑에 대리점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직영포함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포함해서 해당내용을 모두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확인할수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있음 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90" y="2120526"/>
            <a:ext cx="2175020" cy="143729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399" y="4343962"/>
            <a:ext cx="4311082" cy="13082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5825161" y="1791689"/>
            <a:ext cx="3115723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② 지사의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직영코드로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로그인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해당대리점의 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162" y="3612189"/>
            <a:ext cx="3573057" cy="21247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5941561" y="2455330"/>
            <a:ext cx="4223509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WIBA  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지사의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직영매장으로 로그인시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IBD     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대리점은 대리점의 코드로 로그인  </a:t>
            </a:r>
          </a:p>
        </p:txBody>
      </p:sp>
      <p:sp>
        <p:nvSpPr>
          <p:cNvPr id="1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0" y="276223"/>
            <a:ext cx="3096344" cy="304469"/>
          </a:xfrm>
        </p:spPr>
        <p:txBody>
          <a:bodyPr/>
          <a:lstStyle/>
          <a:p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영업전산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–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로그인 </a:t>
            </a:r>
            <a:endParaRPr lang="ko-KR" altLang="en-US" sz="2000" dirty="0"/>
          </a:p>
        </p:txBody>
      </p:sp>
      <p:sp>
        <p:nvSpPr>
          <p:cNvPr id="15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76223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I. 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대리점 </a:t>
            </a:r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영업전산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endParaRPr lang="ko-KR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44488" y="660231"/>
            <a:ext cx="9433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/>
              <a:t>자사의 코드로 로그인 지사의 경우 앞에 </a:t>
            </a:r>
            <a:r>
              <a:rPr lang="en-US" altLang="ko-KR" sz="1400" b="1" dirty="0"/>
              <a:t>W</a:t>
            </a:r>
            <a:r>
              <a:rPr lang="ko-KR" altLang="en-US" sz="1400" b="1" dirty="0"/>
              <a:t>가 추가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6122184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179961" y="1250059"/>
            <a:ext cx="8501248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영업전산은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  <a:hlinkClick r:id="rId2"/>
              </a:rPr>
              <a:t>https://waglemedia.com/station </a:t>
            </a:r>
            <a:r>
              <a:rPr lang="ko-KR" altLang="en-US" sz="1138" dirty="0">
                <a:latin typeface="맑은 고딕" panose="020B0503020000020004" pitchFamily="50" charset="-127"/>
                <a:hlinkClick r:id="rId2"/>
              </a:rPr>
              <a:t>으로 들어가 해당 지사</a:t>
            </a:r>
            <a:r>
              <a:rPr lang="en-US" altLang="ko-KR" sz="1138" dirty="0">
                <a:latin typeface="맑은 고딕" panose="020B0503020000020004" pitchFamily="50" charset="-127"/>
                <a:hlinkClick r:id="rId2"/>
              </a:rPr>
              <a:t>/</a:t>
            </a:r>
            <a:r>
              <a:rPr lang="ko-KR" altLang="en-US" sz="1138" dirty="0">
                <a:latin typeface="맑은 고딕" panose="020B0503020000020004" pitchFamily="50" charset="-127"/>
              </a:rPr>
              <a:t>대리점의 </a:t>
            </a:r>
            <a:r>
              <a:rPr lang="en-US" altLang="ko-KR" sz="1138" dirty="0">
                <a:latin typeface="맑은 고딕" panose="020B0503020000020004" pitchFamily="50" charset="-127"/>
              </a:rPr>
              <a:t>ID(</a:t>
            </a:r>
            <a:r>
              <a:rPr lang="ko-KR" altLang="en-US" sz="1138" dirty="0">
                <a:latin typeface="맑은 고딕" panose="020B0503020000020004" pitchFamily="50" charset="-127"/>
              </a:rPr>
              <a:t>코드와 동일</a:t>
            </a:r>
            <a:r>
              <a:rPr lang="en-US" altLang="ko-KR" sz="1138" dirty="0">
                <a:latin typeface="맑은 고딕" panose="020B0503020000020004" pitchFamily="50" charset="-127"/>
              </a:rPr>
              <a:t>)</a:t>
            </a:r>
            <a:r>
              <a:rPr lang="ko-KR" altLang="en-US" sz="1138" dirty="0">
                <a:latin typeface="맑은 고딕" panose="020B0503020000020004" pitchFamily="50" charset="-127"/>
              </a:rPr>
              <a:t>로 로그인할 수 있음 </a:t>
            </a:r>
            <a:endParaRPr lang="ko-KR" altLang="en-US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08" y="1737303"/>
            <a:ext cx="5781766" cy="215290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01" y="3602624"/>
            <a:ext cx="6495184" cy="2105208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38719" y="4452789"/>
            <a:ext cx="1031474" cy="23082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507245" y="1947301"/>
            <a:ext cx="1031474" cy="23082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모서리가 둥근 직사각형 8"/>
          <p:cNvSpPr/>
          <p:nvPr/>
        </p:nvSpPr>
        <p:spPr>
          <a:xfrm>
            <a:off x="1749101" y="5348417"/>
            <a:ext cx="1031474" cy="23082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11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0" y="276223"/>
            <a:ext cx="3096344" cy="304469"/>
          </a:xfrm>
        </p:spPr>
        <p:txBody>
          <a:bodyPr/>
          <a:lstStyle/>
          <a:p>
            <a:r>
              <a:rPr lang="ko-KR" altLang="en-US" sz="2000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영업전산</a:t>
            </a:r>
            <a:r>
              <a:rPr lang="ko-KR" altLang="en-US" sz="2000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r>
              <a:rPr lang="en-US" altLang="ko-KR" sz="2000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– </a:t>
            </a:r>
            <a:r>
              <a:rPr lang="ko-KR" altLang="en-US" sz="2000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대리점 </a:t>
            </a:r>
            <a:endParaRPr lang="ko-KR" altLang="en-US" sz="2000" dirty="0"/>
          </a:p>
        </p:txBody>
      </p:sp>
      <p:sp>
        <p:nvSpPr>
          <p:cNvPr id="12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12557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I. 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대리점 </a:t>
            </a:r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영업전산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endParaRPr lang="ko-KR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44488" y="660231"/>
            <a:ext cx="9433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/>
              <a:t>대리점의 코드로 로그인시 </a:t>
            </a:r>
            <a:r>
              <a:rPr lang="en-US" altLang="ko-KR" sz="1400" b="1" dirty="0"/>
              <a:t>“</a:t>
            </a:r>
            <a:r>
              <a:rPr lang="ko-KR" altLang="en-US" sz="1400" b="1" dirty="0"/>
              <a:t>가입홈페이지</a:t>
            </a:r>
            <a:r>
              <a:rPr lang="en-US" altLang="ko-KR" sz="1400" b="1" dirty="0"/>
              <a:t>”</a:t>
            </a:r>
            <a:r>
              <a:rPr lang="ko-KR" altLang="en-US" sz="1400" b="1" dirty="0"/>
              <a:t>를 </a:t>
            </a:r>
            <a:r>
              <a:rPr lang="ko-KR" altLang="en-US" sz="1400" b="1" dirty="0" err="1"/>
              <a:t>선택시</a:t>
            </a:r>
            <a:r>
              <a:rPr lang="ko-KR" altLang="en-US" sz="1400" b="1" dirty="0"/>
              <a:t> 고객이 해당 대리점의 고객으로 고객등록가능 </a:t>
            </a:r>
            <a:endParaRPr lang="en-US" altLang="ko-KR" sz="1400" b="1" dirty="0"/>
          </a:p>
          <a:p>
            <a:r>
              <a:rPr lang="ko-KR" altLang="en-US" sz="1400" dirty="0">
                <a:latin typeface="맑은 고딕" panose="020B0503020000020004" pitchFamily="50" charset="-127"/>
              </a:rPr>
              <a:t>예</a:t>
            </a:r>
            <a:r>
              <a:rPr lang="en-US" altLang="ko-KR" sz="1400" dirty="0">
                <a:latin typeface="맑은 고딕" panose="020B0503020000020004" pitchFamily="50" charset="-127"/>
              </a:rPr>
              <a:t> : https://waglemedia.com/ko/?u=WIBA5000050000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2346983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1800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1. </a:t>
            </a:r>
            <a:r>
              <a:rPr lang="ko-KR" altLang="en-US" sz="18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회원가입 </a:t>
            </a:r>
            <a:endParaRPr lang="ko-KR" altLang="en-US" sz="18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60" y="1885993"/>
            <a:ext cx="3746764" cy="39927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2178437" y="2424906"/>
            <a:ext cx="6725770" cy="341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① 아이디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xxxxx@gmail.com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/CAST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계정을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등록하실때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사용한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계정권합니다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② 비밀번호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비번설정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비밀번호 확인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위와 동일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③ 이름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사용자명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④ 생년월일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⑤ 휴대폰번호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⑥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제품구매일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179962" y="1250059"/>
            <a:ext cx="9536093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회원가입은 대리점의 링크를 통해서 해당 대리점에서 구매했음을 등록함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38" dirty="0">
                <a:latin typeface="맑은 고딕" panose="020B0503020000020004" pitchFamily="50" charset="-127"/>
              </a:rPr>
              <a:t>https://waglemedia.com/ko/?u=WIBA5000050000  ( </a:t>
            </a:r>
            <a:r>
              <a:rPr lang="ko-KR" altLang="en-US" sz="1138" dirty="0">
                <a:latin typeface="맑은 고딕" panose="020B0503020000020004" pitchFamily="50" charset="-127"/>
              </a:rPr>
              <a:t>코드에서 </a:t>
            </a:r>
            <a:r>
              <a:rPr lang="ko-KR" altLang="en-US" sz="1138" dirty="0" err="1">
                <a:latin typeface="맑은 고딕" panose="020B0503020000020004" pitchFamily="50" charset="-127"/>
              </a:rPr>
              <a:t>지사일경우</a:t>
            </a:r>
            <a:r>
              <a:rPr lang="ko-KR" altLang="en-US" sz="1138" dirty="0">
                <a:latin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</a:rPr>
              <a:t>W</a:t>
            </a:r>
            <a:r>
              <a:rPr lang="ko-KR" altLang="en-US" sz="1138" dirty="0">
                <a:latin typeface="맑은 고딕" panose="020B0503020000020004" pitchFamily="50" charset="-127"/>
              </a:rPr>
              <a:t>가 붙음</a:t>
            </a:r>
            <a:r>
              <a:rPr lang="en-US" altLang="ko-KR" sz="1138" dirty="0">
                <a:latin typeface="맑은 고딕" panose="020B0503020000020004" pitchFamily="50" charset="-127"/>
              </a:rPr>
              <a:t>/</a:t>
            </a:r>
            <a:r>
              <a:rPr lang="ko-KR" altLang="en-US" sz="1138" dirty="0" err="1">
                <a:latin typeface="맑은 고딕" panose="020B0503020000020004" pitchFamily="50" charset="-127"/>
              </a:rPr>
              <a:t>대리점마다</a:t>
            </a:r>
            <a:r>
              <a:rPr lang="ko-KR" altLang="en-US" sz="1138" dirty="0">
                <a:latin typeface="맑은 고딕" panose="020B0503020000020004" pitchFamily="50" charset="-127"/>
              </a:rPr>
              <a:t> 다름</a:t>
            </a:r>
            <a:r>
              <a:rPr lang="en-US" altLang="ko-KR" sz="1138" dirty="0">
                <a:latin typeface="맑은 고딕" panose="020B0503020000020004" pitchFamily="50" charset="-127"/>
              </a:rPr>
              <a:t>) </a:t>
            </a:r>
            <a:r>
              <a:rPr lang="ko-KR" altLang="en-US" sz="1138" dirty="0">
                <a:latin typeface="맑은 고딕" panose="020B0503020000020004" pitchFamily="50" charset="-127"/>
              </a:rPr>
              <a:t>또는 </a:t>
            </a:r>
            <a:r>
              <a:rPr lang="ko-KR" altLang="en-US" sz="1138" dirty="0" err="1">
                <a:latin typeface="맑은 고딕" panose="020B0503020000020004" pitchFamily="50" charset="-127"/>
              </a:rPr>
              <a:t>영업전상의</a:t>
            </a:r>
            <a:r>
              <a:rPr lang="ko-KR" altLang="en-US" sz="1138" dirty="0">
                <a:latin typeface="맑은 고딕" panose="020B0503020000020004" pitchFamily="50" charset="-127"/>
              </a:rPr>
              <a:t> 대리점계정의 홈페이지 버튼으로 생성된 내용을 </a:t>
            </a:r>
            <a:r>
              <a:rPr lang="ko-KR" altLang="en-US" sz="1138" dirty="0" err="1">
                <a:latin typeface="맑은 고딕" panose="020B0503020000020004" pitchFamily="50" charset="-127"/>
              </a:rPr>
              <a:t>캡춰해서</a:t>
            </a:r>
            <a:r>
              <a:rPr lang="ko-KR" altLang="en-US" sz="1138" dirty="0">
                <a:latin typeface="맑은 고딕" panose="020B0503020000020004" pitchFamily="50" charset="-127"/>
              </a:rPr>
              <a:t> 전달  </a:t>
            </a:r>
            <a:endParaRPr lang="en-US" altLang="ko-KR" sz="1138" dirty="0">
              <a:latin typeface="맑은 고딕" panose="020B0503020000020004" pitchFamily="50" charset="-127"/>
            </a:endParaRPr>
          </a:p>
        </p:txBody>
      </p:sp>
      <p:sp>
        <p:nvSpPr>
          <p:cNvPr id="7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76223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II. </a:t>
            </a:r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고객등록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endParaRPr lang="ko-KR" altLang="en-US" sz="2000" dirty="0"/>
          </a:p>
        </p:txBody>
      </p:sp>
      <p:cxnSp>
        <p:nvCxnSpPr>
          <p:cNvPr id="5" name="직선 연결선 4"/>
          <p:cNvCxnSpPr/>
          <p:nvPr/>
        </p:nvCxnSpPr>
        <p:spPr>
          <a:xfrm>
            <a:off x="393560" y="4653136"/>
            <a:ext cx="42714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4488" y="660231"/>
            <a:ext cx="9433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err="1"/>
              <a:t>생년월일등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민감정보등</a:t>
            </a:r>
            <a:r>
              <a:rPr lang="ko-KR" altLang="en-US" sz="1400" b="1" dirty="0"/>
              <a:t> 모두 제거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단 </a:t>
            </a:r>
            <a:r>
              <a:rPr lang="en-US" altLang="ko-KR" sz="1400" b="1" dirty="0"/>
              <a:t>USIM</a:t>
            </a:r>
            <a:r>
              <a:rPr lang="ko-KR" altLang="en-US" sz="1400" b="1" dirty="0"/>
              <a:t>을 사용시 </a:t>
            </a:r>
            <a:r>
              <a:rPr lang="ko-KR" altLang="en-US" sz="1400" b="1" dirty="0" err="1"/>
              <a:t>해당정보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UPDATE </a:t>
            </a:r>
            <a:r>
              <a:rPr lang="ko-KR" altLang="en-US" sz="1400" b="1" dirty="0"/>
              <a:t>필요 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32734450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179961" y="1250059"/>
            <a:ext cx="8501248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회원가입은 대리점의 링크를 통해서 해당 대리점에서 구매했음을 등록함 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271" y="1786694"/>
            <a:ext cx="3783181" cy="40308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4220452" y="2141004"/>
            <a:ext cx="6725770" cy="2719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⑦ 차량모델입력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상세하게 입력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⑧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차량연식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차량년식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⑨캐스트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IMEI :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박스에 표기되어있는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IMEI 15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자리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!!!</a:t>
            </a: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⑩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주소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주소입력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⑪ 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개인정보처리방침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운전중동영상시청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마케팅수신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에 대한 동의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ko-KR" altLang="en-US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0" y="276223"/>
            <a:ext cx="3096344" cy="304469"/>
          </a:xfrm>
        </p:spPr>
        <p:txBody>
          <a:bodyPr/>
          <a:lstStyle/>
          <a:p>
            <a:r>
              <a:rPr lang="en-US" altLang="ko-KR" sz="1800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1. </a:t>
            </a:r>
            <a:r>
              <a:rPr lang="ko-KR" altLang="en-US" sz="18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회원가입 </a:t>
            </a:r>
            <a:endParaRPr lang="ko-KR" altLang="en-US" sz="1800" dirty="0"/>
          </a:p>
        </p:txBody>
      </p:sp>
      <p:sp>
        <p:nvSpPr>
          <p:cNvPr id="10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76223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II. </a:t>
            </a:r>
            <a:r>
              <a:rPr lang="ko-KR" altLang="en-US" sz="2000" b="1" dirty="0" err="1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고객등록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 </a:t>
            </a:r>
            <a:endParaRPr lang="ko-KR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44488" y="660231"/>
            <a:ext cx="9433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err="1"/>
              <a:t>대리점링크</a:t>
            </a:r>
            <a:r>
              <a:rPr lang="ko-KR" altLang="en-US" sz="1400" b="1" dirty="0"/>
              <a:t> </a:t>
            </a:r>
            <a:r>
              <a:rPr lang="en-US" altLang="ko-KR" sz="1400" dirty="0">
                <a:latin typeface="맑은 고딕" panose="020B0503020000020004" pitchFamily="50" charset="-127"/>
                <a:hlinkClick r:id="rId3"/>
              </a:rPr>
              <a:t>https://waglemedia.com/ko/?u=WIBA5000050000</a:t>
            </a:r>
            <a:r>
              <a:rPr lang="en-US" altLang="ko-KR" sz="1400" dirty="0">
                <a:latin typeface="맑은 고딕" panose="020B0503020000020004" pitchFamily="50" charset="-127"/>
              </a:rPr>
              <a:t> </a:t>
            </a:r>
            <a:r>
              <a:rPr lang="ko-KR" altLang="en-US" sz="1400" b="1" dirty="0"/>
              <a:t>를 통해서 회원 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26631481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272480" y="799147"/>
            <a:ext cx="8501248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현재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영업전산과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ERP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업그레이드하고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있는중입니다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영업전산이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완료되기전에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고객등록은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엑셀로등록하시고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영업에 전달하여서 정산을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처리할수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있도록 협조 부탁드립니다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53636C-EE9D-7435-98D2-509A2D268877}"/>
              </a:ext>
            </a:extLst>
          </p:cNvPr>
          <p:cNvSpPr txBox="1"/>
          <p:nvPr/>
        </p:nvSpPr>
        <p:spPr>
          <a:xfrm>
            <a:off x="650439" y="4059508"/>
            <a:ext cx="6725770" cy="114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고객에게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입수받아야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하는 정보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고객명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휴대폰번호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차량모델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38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차량연식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138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캐스트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IMEI</a:t>
            </a:r>
            <a:r>
              <a:rPr lang="ko-KR" altLang="en-US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반드시 적어서 영업에 전달 부탁드립니다 </a:t>
            </a:r>
            <a:r>
              <a:rPr lang="en-US" altLang="ko-KR" sz="1138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517244" y="2269904"/>
            <a:ext cx="2840138" cy="7053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63" dirty="0" err="1">
                <a:solidFill>
                  <a:schemeClr val="tx1"/>
                </a:solidFill>
              </a:rPr>
              <a:t>엑셀관리</a:t>
            </a:r>
            <a:endParaRPr lang="ko-KR" altLang="en-US" sz="1463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517243" y="3164706"/>
            <a:ext cx="8416965" cy="62861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63" dirty="0">
                <a:solidFill>
                  <a:schemeClr val="tx1"/>
                </a:solidFill>
              </a:rPr>
              <a:t>영업전산관리</a:t>
            </a:r>
          </a:p>
        </p:txBody>
      </p:sp>
      <p:sp>
        <p:nvSpPr>
          <p:cNvPr id="5" name="오른쪽 화살표 4"/>
          <p:cNvSpPr/>
          <p:nvPr/>
        </p:nvSpPr>
        <p:spPr>
          <a:xfrm>
            <a:off x="3498448" y="2493259"/>
            <a:ext cx="592479" cy="2586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6" name="TextBox 5"/>
          <p:cNvSpPr txBox="1"/>
          <p:nvPr/>
        </p:nvSpPr>
        <p:spPr>
          <a:xfrm>
            <a:off x="4376936" y="2434422"/>
            <a:ext cx="244169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63" dirty="0"/>
              <a:t>2023</a:t>
            </a:r>
            <a:r>
              <a:rPr lang="ko-KR" altLang="en-US" sz="1463" dirty="0"/>
              <a:t>년 </a:t>
            </a:r>
            <a:r>
              <a:rPr lang="en-US" altLang="ko-KR" sz="1463" dirty="0"/>
              <a:t>12</a:t>
            </a:r>
            <a:r>
              <a:rPr lang="ko-KR" altLang="en-US" sz="1463" dirty="0"/>
              <a:t>월 중 </a:t>
            </a:r>
            <a:r>
              <a:rPr lang="ko-KR" altLang="en-US" sz="1463" dirty="0" err="1"/>
              <a:t>종료예정</a:t>
            </a:r>
            <a:r>
              <a:rPr lang="ko-KR" altLang="en-US" sz="1463" dirty="0"/>
              <a:t>  </a:t>
            </a:r>
          </a:p>
        </p:txBody>
      </p:sp>
      <p:sp>
        <p:nvSpPr>
          <p:cNvPr id="13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0" y="276223"/>
            <a:ext cx="3096344" cy="304469"/>
          </a:xfrm>
        </p:spPr>
        <p:txBody>
          <a:bodyPr/>
          <a:lstStyle/>
          <a:p>
            <a:r>
              <a:rPr lang="ko-KR" altLang="en-US" sz="18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안내 </a:t>
            </a:r>
            <a:endParaRPr lang="ko-KR" altLang="en-US" sz="1800" dirty="0"/>
          </a:p>
        </p:txBody>
      </p:sp>
      <p:sp>
        <p:nvSpPr>
          <p:cNvPr id="14" name="제목 3">
            <a:extLst>
              <a:ext uri="{FF2B5EF4-FFF2-40B4-BE49-F238E27FC236}">
                <a16:creationId xmlns:a16="http://schemas.microsoft.com/office/drawing/2014/main" id="{867B7CE7-9A51-5474-3BFC-0C0AE9A9CD75}"/>
              </a:ext>
            </a:extLst>
          </p:cNvPr>
          <p:cNvSpPr txBox="1">
            <a:spLocks/>
          </p:cNvSpPr>
          <p:nvPr/>
        </p:nvSpPr>
        <p:spPr>
          <a:xfrm>
            <a:off x="6681192" y="276223"/>
            <a:ext cx="3096344" cy="247381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algn="l" defTabSz="914377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III. </a:t>
            </a:r>
            <a:r>
              <a:rPr lang="ko-KR" altLang="en-US" sz="2000" b="1" dirty="0">
                <a:solidFill>
                  <a:srgbClr val="4472C4">
                    <a:lumMod val="75000"/>
                  </a:srgbClr>
                </a:solidFill>
                <a:latin typeface="맑은 고딕" panose="020F0302020204030204"/>
                <a:ea typeface="나눔스퀘어 ExtraBold" panose="020B0600000101010101" pitchFamily="50" charset="-127"/>
              </a:rPr>
              <a:t>정산 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500929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30300" y="2565400"/>
            <a:ext cx="4291013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1C1C1C"/>
            </a:outerShdw>
          </a:effectLst>
        </p:spPr>
        <p:txBody>
          <a:bodyPr lIns="91429" tIns="45715" rIns="91429" bIns="45715">
            <a:spAutoFit/>
          </a:bodyPr>
          <a:lstStyle/>
          <a:p>
            <a:pPr latinLnBrk="0">
              <a:defRPr/>
            </a:pPr>
            <a:r>
              <a:rPr lang="en-US" altLang="ko-KR" sz="28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Q &amp; A</a:t>
            </a:r>
            <a:endParaRPr lang="ko-KR" altLang="en-US" sz="28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55675" y="2646362"/>
            <a:ext cx="128588" cy="121468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1489"/>
            <a:ext cx="9934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JS\Desktop\0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08" y="2925265"/>
            <a:ext cx="4114584" cy="187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151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37485"/>
            <a:ext cx="9099418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CAST </a:t>
            </a:r>
            <a:r>
              <a:rPr lang="ko-KR" altLang="en-US" dirty="0"/>
              <a:t>란 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059" y="622648"/>
            <a:ext cx="9390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CAST </a:t>
            </a:r>
            <a:r>
              <a:rPr lang="ko-KR" altLang="en-US" sz="1400" b="1" dirty="0"/>
              <a:t>란 </a:t>
            </a:r>
            <a:r>
              <a:rPr lang="en-US" altLang="ko-KR" sz="1400" b="1" dirty="0"/>
              <a:t>? </a:t>
            </a:r>
            <a:r>
              <a:rPr lang="ko-KR" altLang="en-US" sz="1400" b="1" dirty="0"/>
              <a:t>차량용 </a:t>
            </a:r>
            <a:r>
              <a:rPr lang="ko-KR" altLang="en-US" sz="1400" b="1" dirty="0" err="1"/>
              <a:t>인포테인먼트단말기로</a:t>
            </a:r>
            <a:r>
              <a:rPr lang="ko-KR" altLang="en-US" sz="1400" b="1" dirty="0"/>
              <a:t> 차량의 스크린을 </a:t>
            </a:r>
            <a:r>
              <a:rPr lang="ko-KR" altLang="en-US" sz="1400" b="1" u="sng" dirty="0" err="1">
                <a:solidFill>
                  <a:srgbClr val="0000FF"/>
                </a:solidFill>
              </a:rPr>
              <a:t>테블릿</a:t>
            </a:r>
            <a:r>
              <a:rPr lang="ko-KR" altLang="en-US" sz="1400" b="1" u="sng" dirty="0">
                <a:solidFill>
                  <a:srgbClr val="0000FF"/>
                </a:solidFill>
              </a:rPr>
              <a:t> </a:t>
            </a:r>
            <a:r>
              <a:rPr lang="en-US" altLang="ko-KR" sz="1400" b="1" u="sng" dirty="0">
                <a:solidFill>
                  <a:srgbClr val="0000FF"/>
                </a:solidFill>
              </a:rPr>
              <a:t>PC</a:t>
            </a:r>
            <a:r>
              <a:rPr lang="ko-KR" altLang="en-US" sz="1400" b="1" u="sng" dirty="0">
                <a:solidFill>
                  <a:srgbClr val="0000FF"/>
                </a:solidFill>
              </a:rPr>
              <a:t>와 같이 변환</a:t>
            </a:r>
            <a:r>
              <a:rPr lang="ko-KR" altLang="en-US" sz="1400" b="1" dirty="0"/>
              <a:t>하여 </a:t>
            </a:r>
            <a:r>
              <a:rPr lang="en-US" altLang="ko-KR" sz="1400" b="1" dirty="0"/>
              <a:t>T-MAP </a:t>
            </a:r>
            <a:r>
              <a:rPr lang="ko-KR" altLang="en-US" sz="1400" b="1" dirty="0"/>
              <a:t>및 </a:t>
            </a:r>
            <a:r>
              <a:rPr lang="en-US" altLang="ko-KR" sz="1400" b="1" dirty="0"/>
              <a:t>YOUTUBE </a:t>
            </a:r>
            <a:r>
              <a:rPr lang="ko-KR" altLang="en-US" sz="1400" b="1" dirty="0"/>
              <a:t>등을 </a:t>
            </a:r>
            <a:endParaRPr lang="en-US" altLang="ko-KR" sz="1400" b="1" dirty="0"/>
          </a:p>
          <a:p>
            <a:r>
              <a:rPr lang="ko-KR" altLang="en-US" sz="1400" b="1" dirty="0" err="1"/>
              <a:t>시청할수</a:t>
            </a:r>
            <a:r>
              <a:rPr lang="ko-KR" altLang="en-US" sz="1400" b="1" dirty="0"/>
              <a:t> 있고 다양한 </a:t>
            </a:r>
            <a:r>
              <a:rPr lang="en-US" altLang="ko-KR" sz="1400" b="1" dirty="0"/>
              <a:t>APP</a:t>
            </a:r>
            <a:r>
              <a:rPr lang="ko-KR" altLang="en-US" sz="1400" b="1" dirty="0"/>
              <a:t>을 다운로드하여 차량을 풍요롭게 해주는 단말기 임 </a:t>
            </a:r>
            <a:endParaRPr lang="en-US" altLang="ko-KR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3824" y="3975714"/>
            <a:ext cx="3376245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① ( CAST</a:t>
            </a:r>
            <a:r>
              <a:rPr lang="ko-KR" altLang="en-US" sz="1100" b="1" dirty="0"/>
              <a:t>는 </a:t>
            </a:r>
            <a:r>
              <a:rPr lang="ko-KR" altLang="en-US" sz="1100" b="1" u="sng" dirty="0"/>
              <a:t>스마트폰 </a:t>
            </a:r>
            <a:r>
              <a:rPr lang="en-US" altLang="ko-KR" sz="1100" b="1" u="sng" dirty="0"/>
              <a:t>) : </a:t>
            </a:r>
            <a:r>
              <a:rPr lang="ko-KR" altLang="en-US" sz="1100" b="1" u="sng" dirty="0"/>
              <a:t>스마트폰과</a:t>
            </a:r>
            <a:r>
              <a:rPr lang="en-US" altLang="ko-KR" sz="1100" b="1" u="sng"/>
              <a:t> </a:t>
            </a:r>
            <a:r>
              <a:rPr lang="ko-KR" altLang="en-US" sz="1100" b="1" u="sng"/>
              <a:t>동일한 </a:t>
            </a:r>
            <a:r>
              <a:rPr lang="ko-KR" altLang="en-US" sz="1100" b="1" u="sng" dirty="0"/>
              <a:t>기능</a:t>
            </a:r>
            <a:r>
              <a:rPr lang="en-US" altLang="ko-KR" sz="1100" b="1" u="sng" dirty="0"/>
              <a:t> </a:t>
            </a:r>
          </a:p>
          <a:p>
            <a:r>
              <a:rPr lang="en-US" altLang="ko-KR" sz="1100" b="1" dirty="0"/>
              <a:t>    1) USIM </a:t>
            </a:r>
            <a:r>
              <a:rPr lang="ko-KR" altLang="en-US" sz="1100" b="1" dirty="0"/>
              <a:t>장착 </a:t>
            </a:r>
            <a:endParaRPr lang="en-US" altLang="ko-KR" sz="1100" b="1" dirty="0"/>
          </a:p>
          <a:p>
            <a:r>
              <a:rPr lang="en-US" altLang="ko-KR" sz="1100" b="1" dirty="0"/>
              <a:t>    2) Micro SD Card </a:t>
            </a:r>
            <a:r>
              <a:rPr lang="ko-KR" altLang="en-US" sz="1100" b="1" dirty="0"/>
              <a:t>연결 </a:t>
            </a:r>
            <a:endParaRPr lang="en-US" altLang="ko-KR" sz="1100" b="1" dirty="0"/>
          </a:p>
          <a:p>
            <a:r>
              <a:rPr lang="en-US" altLang="ko-KR" sz="1100" b="1" dirty="0"/>
              <a:t>    3) Play Store APP download </a:t>
            </a:r>
          </a:p>
          <a:p>
            <a:r>
              <a:rPr lang="en-US" altLang="ko-KR" sz="1100" b="1" dirty="0"/>
              <a:t>    4) BT/WIFI </a:t>
            </a:r>
            <a:r>
              <a:rPr lang="ko-KR" altLang="en-US" sz="1100" b="1" dirty="0"/>
              <a:t>연결 </a:t>
            </a:r>
            <a:endParaRPr lang="en-US" altLang="ko-KR" sz="1100" b="1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331" y="1296998"/>
            <a:ext cx="4460821" cy="25045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92960" y="3945996"/>
            <a:ext cx="4870244" cy="1954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② ( CAST</a:t>
            </a:r>
            <a:r>
              <a:rPr lang="ko-KR" altLang="en-US" sz="1100" b="1" dirty="0"/>
              <a:t>의 </a:t>
            </a:r>
            <a:r>
              <a:rPr lang="ko-KR" altLang="en-US" sz="1100" b="1" dirty="0" err="1"/>
              <a:t>제한요소</a:t>
            </a:r>
            <a:r>
              <a:rPr lang="en-US" altLang="ko-KR" sz="1100" b="1" dirty="0"/>
              <a:t>) </a:t>
            </a:r>
          </a:p>
          <a:p>
            <a:r>
              <a:rPr lang="en-US" altLang="ko-KR" sz="1100" dirty="0"/>
              <a:t>    1) UI/UX</a:t>
            </a:r>
            <a:r>
              <a:rPr lang="ko-KR" altLang="en-US" sz="1100" dirty="0"/>
              <a:t>가 </a:t>
            </a:r>
            <a:r>
              <a:rPr lang="ko-KR" altLang="en-US" sz="1100" dirty="0" err="1"/>
              <a:t>가로형</a:t>
            </a:r>
            <a:r>
              <a:rPr lang="ko-KR" altLang="en-US" sz="1100" dirty="0"/>
              <a:t> </a:t>
            </a:r>
            <a:r>
              <a:rPr lang="en-US" altLang="ko-KR" sz="1100" dirty="0"/>
              <a:t>UI/UX </a:t>
            </a:r>
            <a:r>
              <a:rPr lang="ko-KR" altLang="en-US" sz="1100" dirty="0"/>
              <a:t>만 지원 </a:t>
            </a:r>
            <a:r>
              <a:rPr lang="en-US" altLang="ko-KR" sz="1100" dirty="0"/>
              <a:t>: </a:t>
            </a:r>
            <a:r>
              <a:rPr lang="ko-KR" altLang="en-US" sz="1100" dirty="0"/>
              <a:t>일부 </a:t>
            </a:r>
            <a:r>
              <a:rPr lang="ko-KR" altLang="en-US" sz="1100" dirty="0" err="1"/>
              <a:t>세로형만</a:t>
            </a:r>
            <a:r>
              <a:rPr lang="ko-KR" altLang="en-US" sz="1100" dirty="0"/>
              <a:t> 지원 </a:t>
            </a:r>
            <a:r>
              <a:rPr lang="en-US" altLang="ko-KR" sz="1100" dirty="0"/>
              <a:t>APP </a:t>
            </a:r>
            <a:r>
              <a:rPr lang="ko-KR" altLang="en-US" sz="1100" dirty="0"/>
              <a:t>화면 </a:t>
            </a:r>
            <a:r>
              <a:rPr lang="ko-KR" altLang="en-US" sz="1100" dirty="0" err="1"/>
              <a:t>짤림</a:t>
            </a:r>
            <a:r>
              <a:rPr lang="ko-KR" altLang="en-US" sz="1100" dirty="0"/>
              <a:t> </a:t>
            </a:r>
            <a:endParaRPr lang="en-US" altLang="ko-KR" sz="1100" dirty="0"/>
          </a:p>
          <a:p>
            <a:r>
              <a:rPr lang="en-US" altLang="ko-KR" sz="1100" dirty="0"/>
              <a:t>    2) APP</a:t>
            </a:r>
            <a:r>
              <a:rPr lang="ko-KR" altLang="en-US" sz="1100" dirty="0"/>
              <a:t>중 휴대폰내 결제 부분은 </a:t>
            </a:r>
            <a:r>
              <a:rPr lang="ko-KR" altLang="en-US" sz="1100" dirty="0" err="1"/>
              <a:t>막아놓음</a:t>
            </a:r>
            <a:r>
              <a:rPr lang="ko-KR" altLang="en-US" sz="1100" dirty="0"/>
              <a:t> </a:t>
            </a:r>
            <a:r>
              <a:rPr lang="en-US" altLang="ko-KR" sz="1100" dirty="0"/>
              <a:t>: </a:t>
            </a:r>
            <a:r>
              <a:rPr lang="ko-KR" altLang="en-US" sz="1100" dirty="0" err="1"/>
              <a:t>쿠팡플레이의</a:t>
            </a:r>
            <a:r>
              <a:rPr lang="ko-KR" altLang="en-US" sz="1100" dirty="0"/>
              <a:t> 결제 부분  </a:t>
            </a:r>
            <a:endParaRPr lang="en-US" altLang="ko-KR" sz="1100" dirty="0"/>
          </a:p>
          <a:p>
            <a:r>
              <a:rPr lang="en-US" altLang="ko-KR" sz="1100" dirty="0"/>
              <a:t>    3) </a:t>
            </a:r>
            <a:r>
              <a:rPr lang="ko-KR" altLang="en-US" sz="1100" dirty="0"/>
              <a:t>음성전화 </a:t>
            </a:r>
            <a:r>
              <a:rPr lang="en-US" altLang="ko-KR" sz="1100" dirty="0"/>
              <a:t>CALL </a:t>
            </a:r>
            <a:r>
              <a:rPr lang="ko-KR" altLang="en-US" sz="1100" dirty="0"/>
              <a:t>막아 놓음 </a:t>
            </a:r>
            <a:endParaRPr lang="en-US" altLang="ko-KR" sz="1100" dirty="0"/>
          </a:p>
          <a:p>
            <a:r>
              <a:rPr lang="en-US" altLang="ko-KR" sz="1100" dirty="0"/>
              <a:t>    4) </a:t>
            </a:r>
            <a:r>
              <a:rPr lang="ko-KR" altLang="en-US" sz="1100" dirty="0" err="1"/>
              <a:t>프로텍트엡</a:t>
            </a:r>
            <a:r>
              <a:rPr lang="ko-KR" altLang="en-US" sz="1100" dirty="0"/>
              <a:t> 일부 </a:t>
            </a:r>
            <a:r>
              <a:rPr lang="en-US" altLang="ko-KR" sz="1100" dirty="0"/>
              <a:t>=&gt; APK Pure</a:t>
            </a:r>
            <a:r>
              <a:rPr lang="ko-KR" altLang="en-US" sz="1100" dirty="0"/>
              <a:t>로 다운로드 </a:t>
            </a:r>
            <a:endParaRPr lang="en-US" altLang="ko-KR" sz="1100" dirty="0"/>
          </a:p>
          <a:p>
            <a:endParaRPr lang="en-US" altLang="ko-KR" sz="1100" dirty="0"/>
          </a:p>
          <a:p>
            <a:r>
              <a:rPr lang="en-US" altLang="ko-KR" sz="1100" b="1" dirty="0"/>
              <a:t>③ (CARPLAY Protocol </a:t>
            </a:r>
            <a:r>
              <a:rPr lang="ko-KR" altLang="en-US" sz="1100" b="1" dirty="0"/>
              <a:t>적용</a:t>
            </a:r>
            <a:r>
              <a:rPr lang="en-US" altLang="ko-KR" sz="1100" b="1" dirty="0"/>
              <a:t>) : USB Port </a:t>
            </a:r>
            <a:r>
              <a:rPr lang="ko-KR" altLang="en-US" sz="1100" b="1" dirty="0"/>
              <a:t>가 </a:t>
            </a:r>
            <a:r>
              <a:rPr lang="en-US" altLang="ko-KR" sz="1100" b="1" dirty="0" err="1"/>
              <a:t>Carplay</a:t>
            </a:r>
            <a:r>
              <a:rPr lang="en-US" altLang="ko-KR" sz="1100" b="1" dirty="0"/>
              <a:t> Protocol </a:t>
            </a:r>
            <a:r>
              <a:rPr lang="ko-KR" altLang="en-US" sz="1100" b="1" dirty="0"/>
              <a:t>적용됨 </a:t>
            </a:r>
            <a:endParaRPr lang="en-US" altLang="ko-KR" sz="1100" b="1" dirty="0"/>
          </a:p>
          <a:p>
            <a:r>
              <a:rPr lang="en-US" altLang="ko-KR" sz="1100" dirty="0"/>
              <a:t>    1) </a:t>
            </a:r>
            <a:r>
              <a:rPr lang="ko-KR" altLang="en-US" sz="1100" dirty="0"/>
              <a:t>해당 </a:t>
            </a:r>
            <a:r>
              <a:rPr lang="en-US" altLang="ko-KR" sz="1100" dirty="0"/>
              <a:t>USB</a:t>
            </a:r>
            <a:r>
              <a:rPr lang="ko-KR" altLang="en-US" sz="1100" dirty="0"/>
              <a:t>를</a:t>
            </a:r>
            <a:r>
              <a:rPr lang="en-US" altLang="ko-KR" sz="1100" dirty="0"/>
              <a:t> </a:t>
            </a:r>
            <a:r>
              <a:rPr lang="ko-KR" altLang="en-US" sz="1100" dirty="0"/>
              <a:t>통해서는 </a:t>
            </a:r>
            <a:r>
              <a:rPr lang="en-US" altLang="ko-KR" sz="1100" dirty="0"/>
              <a:t>CARPLAY </a:t>
            </a:r>
            <a:r>
              <a:rPr lang="ko-KR" altLang="en-US" sz="1100" dirty="0"/>
              <a:t>가 지원되는 차량에만 연결 가능 </a:t>
            </a:r>
            <a:endParaRPr lang="en-US" altLang="ko-KR" sz="1100" dirty="0"/>
          </a:p>
          <a:p>
            <a:r>
              <a:rPr lang="en-US" altLang="ko-KR" sz="1100" dirty="0"/>
              <a:t>    2) </a:t>
            </a:r>
            <a:r>
              <a:rPr lang="ko-KR" altLang="en-US" sz="1100" dirty="0"/>
              <a:t>차량과 </a:t>
            </a:r>
            <a:r>
              <a:rPr lang="en-US" altLang="ko-KR" sz="1100" dirty="0"/>
              <a:t>CAST</a:t>
            </a:r>
            <a:r>
              <a:rPr lang="ko-KR" altLang="en-US" sz="1100" dirty="0"/>
              <a:t>가 연결되면 캐스트의 화면은 지원하지 않음 </a:t>
            </a:r>
            <a:endParaRPr lang="en-US" altLang="ko-KR" sz="1100" dirty="0"/>
          </a:p>
          <a:p>
            <a:r>
              <a:rPr lang="en-US" altLang="ko-KR" sz="1100" dirty="0"/>
              <a:t>    3) </a:t>
            </a:r>
            <a:r>
              <a:rPr lang="ko-KR" altLang="en-US" sz="1100" dirty="0"/>
              <a:t>차량에서 전원이 공급되지 않으면 </a:t>
            </a:r>
            <a:r>
              <a:rPr lang="en-US" altLang="ko-KR" sz="1100" dirty="0"/>
              <a:t>CAST</a:t>
            </a:r>
            <a:r>
              <a:rPr lang="ko-KR" altLang="en-US" sz="1100" dirty="0"/>
              <a:t>는 비행기 모드로 진입 </a:t>
            </a:r>
            <a:endParaRPr lang="en-US" altLang="ko-KR" sz="1100" dirty="0"/>
          </a:p>
          <a:p>
            <a:r>
              <a:rPr lang="en-US" altLang="ko-KR" sz="1100" dirty="0"/>
              <a:t>        </a:t>
            </a:r>
            <a:r>
              <a:rPr lang="ko-KR" altLang="en-US" sz="1100" dirty="0"/>
              <a:t>차체 배터리를 현저하기 줄여서 사용  </a:t>
            </a:r>
            <a:r>
              <a:rPr lang="en-US" altLang="ko-KR" sz="1100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951159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3" y="-7679"/>
            <a:ext cx="9001479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CAST</a:t>
            </a:r>
            <a:r>
              <a:rPr lang="ko-KR" altLang="en-US" dirty="0"/>
              <a:t>를 사용할 수 있는 차종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3" y="598997"/>
            <a:ext cx="6668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CAST</a:t>
            </a:r>
            <a:r>
              <a:rPr lang="ko-KR" altLang="en-US" sz="1400" b="1" dirty="0"/>
              <a:t>는 </a:t>
            </a:r>
            <a:r>
              <a:rPr lang="ko-KR" altLang="en-US" sz="1400" b="1" dirty="0">
                <a:solidFill>
                  <a:srgbClr val="0000FF"/>
                </a:solidFill>
              </a:rPr>
              <a:t>유선</a:t>
            </a:r>
            <a:r>
              <a:rPr lang="ko-KR" altLang="en-US" sz="1400" b="1" dirty="0"/>
              <a:t>으로 </a:t>
            </a:r>
            <a:r>
              <a:rPr lang="en-US" altLang="ko-KR" sz="1400" b="1" dirty="0"/>
              <a:t>iPhone </a:t>
            </a:r>
            <a:r>
              <a:rPr lang="en-US" altLang="ko-KR" sz="1400" b="1" dirty="0" err="1"/>
              <a:t>Carplay</a:t>
            </a:r>
            <a:r>
              <a:rPr lang="en-US" altLang="ko-KR" sz="1400" b="1" dirty="0"/>
              <a:t> Protocol</a:t>
            </a:r>
            <a:r>
              <a:rPr lang="ko-KR" altLang="en-US" sz="1400" b="1" dirty="0"/>
              <a:t>이 되는 차량에서 사용이 가능합니다</a:t>
            </a:r>
            <a:endParaRPr lang="en-US" altLang="ko-KR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16896" y="1078133"/>
            <a:ext cx="23583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현대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기아차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차종상세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정보  </a:t>
            </a:r>
            <a:endParaRPr lang="en-US" altLang="ko-KR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2480" y="1078134"/>
            <a:ext cx="1063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지원차종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70662" y="4869160"/>
            <a:ext cx="1077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/>
              <a:t>BMW</a:t>
            </a:r>
            <a:r>
              <a:rPr lang="ko-KR" altLang="en-US" sz="1000" b="1" dirty="0"/>
              <a:t>는 </a:t>
            </a:r>
            <a:r>
              <a:rPr lang="ko-KR" altLang="en-US" sz="1000" b="1" dirty="0" err="1"/>
              <a:t>미지원</a:t>
            </a:r>
            <a:endParaRPr lang="en-US" altLang="ko-KR" sz="1000" b="1" dirty="0"/>
          </a:p>
          <a:p>
            <a:r>
              <a:rPr lang="en-US" altLang="ko-KR" sz="1000" b="1" dirty="0"/>
              <a:t>(</a:t>
            </a:r>
            <a:r>
              <a:rPr lang="ko-KR" altLang="en-US" sz="1000" b="1" dirty="0"/>
              <a:t>무선만 지원</a:t>
            </a:r>
            <a:r>
              <a:rPr lang="en-US" altLang="ko-KR" sz="1000" b="1" dirty="0"/>
              <a:t>)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21" y="1395787"/>
            <a:ext cx="2864381" cy="154519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62" y="2981638"/>
            <a:ext cx="2880321" cy="1655711"/>
          </a:xfrm>
          <a:prstGeom prst="rect">
            <a:avLst/>
          </a:prstGeom>
        </p:spPr>
      </p:pic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592931"/>
              </p:ext>
            </p:extLst>
          </p:nvPr>
        </p:nvGraphicFramePr>
        <p:xfrm>
          <a:off x="4088904" y="1355133"/>
          <a:ext cx="5760641" cy="3925440"/>
        </p:xfrm>
        <a:graphic>
          <a:graphicData uri="http://schemas.openxmlformats.org/drawingml/2006/table">
            <a:tbl>
              <a:tblPr/>
              <a:tblGrid>
                <a:gridCol w="1128372">
                  <a:extLst>
                    <a:ext uri="{9D8B030D-6E8A-4147-A177-3AD203B41FA5}">
                      <a16:colId xmlns:a16="http://schemas.microsoft.com/office/drawing/2014/main" val="154861962"/>
                    </a:ext>
                  </a:extLst>
                </a:gridCol>
                <a:gridCol w="534494">
                  <a:extLst>
                    <a:ext uri="{9D8B030D-6E8A-4147-A177-3AD203B41FA5}">
                      <a16:colId xmlns:a16="http://schemas.microsoft.com/office/drawing/2014/main" val="927008409"/>
                    </a:ext>
                  </a:extLst>
                </a:gridCol>
                <a:gridCol w="716915">
                  <a:extLst>
                    <a:ext uri="{9D8B030D-6E8A-4147-A177-3AD203B41FA5}">
                      <a16:colId xmlns:a16="http://schemas.microsoft.com/office/drawing/2014/main" val="2683245696"/>
                    </a:ext>
                  </a:extLst>
                </a:gridCol>
                <a:gridCol w="3380860">
                  <a:extLst>
                    <a:ext uri="{9D8B030D-6E8A-4147-A177-3AD203B41FA5}">
                      <a16:colId xmlns:a16="http://schemas.microsoft.com/office/drawing/2014/main" val="3276013694"/>
                    </a:ext>
                  </a:extLst>
                </a:gridCol>
              </a:tblGrid>
              <a:tr h="101641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현대모비스 제공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AVN) </a:t>
                      </a:r>
                    </a:p>
                  </a:txBody>
                  <a:tcPr marL="36000" marR="36000" marT="14400" marB="144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305990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레이블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유선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ARPLAY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대표차종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541673"/>
                  </a:ext>
                </a:extLst>
              </a:tr>
              <a:tr h="1016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</a:t>
                      </a:r>
                      <a:r>
                        <a:rPr lang="en-US" altLang="ko-KR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V </a:t>
                      </a:r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디스플레이 오디오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무선만지원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K8-2021,K7-2019,K5(DL3)-2019,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셀토스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2019,2022,K3-2021(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확인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835274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4.0 VALUE </a:t>
                      </a:r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575567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ccNC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Lite 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코나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sx2-2023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324854"/>
                  </a:ext>
                </a:extLst>
              </a:tr>
              <a:tr h="1272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ccNC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내비게이션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디올뉴그랜저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디올뉴코나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디올뉴코나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EV,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쏘나타 디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엣지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 올 뉴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싼타페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더 뉴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[1], EV9,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더 뉴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쏘렌토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더 뉴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K5,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더 뉴 카니발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 올 뉴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K3,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534466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MP3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193891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디스플레이 오디오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2.0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K3-2019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590965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블루링크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UVO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54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10914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상용 오디오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197199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252252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내비게이션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170674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A) ,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 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3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오디오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(C)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321206"/>
                  </a:ext>
                </a:extLst>
              </a:tr>
              <a:tr h="178936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내비게이션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제네시스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G80-2017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K7-2016,2017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853967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A)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33786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오디오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B)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미지원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794141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내비게이션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그랜저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IG-2019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16110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표준형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5W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</a:t>
                      </a:r>
                      <a:r>
                        <a:rPr lang="ko-KR" altLang="en-US" sz="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69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그랜저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IG-2021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056304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LG 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제공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AVN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개수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유선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CARPLAY 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대표차종</a:t>
                      </a:r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276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고급형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5W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 </a:t>
                      </a:r>
                      <a:r>
                        <a:rPr lang="ko-KR" alt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G80-2021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005108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고급형 </a:t>
                      </a:r>
                      <a:r>
                        <a:rPr lang="en-US" altLang="ko-K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6W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세대 </a:t>
                      </a:r>
                      <a:r>
                        <a:rPr lang="ko-KR" alt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내비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GV70,GV80,G80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87729"/>
                  </a:ext>
                </a:extLst>
              </a:tr>
              <a:tr h="101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ccIC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G90, gv60</a:t>
                      </a:r>
                    </a:p>
                  </a:txBody>
                  <a:tcPr marL="36000" marR="36000" marT="14400" marB="144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925405"/>
                  </a:ext>
                </a:extLst>
              </a:tr>
            </a:tbl>
          </a:graphicData>
        </a:graphic>
      </p:graphicFrame>
      <p:sp>
        <p:nvSpPr>
          <p:cNvPr id="12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1784" y="5331970"/>
            <a:ext cx="3898824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CAST </a:t>
            </a:r>
            <a:r>
              <a:rPr lang="ko-KR" altLang="en-US" sz="1100" b="1" dirty="0"/>
              <a:t>화면이 </a:t>
            </a:r>
            <a:r>
              <a:rPr lang="ko-KR" altLang="en-US" sz="1100" b="1" dirty="0" err="1"/>
              <a:t>자동보이지</a:t>
            </a:r>
            <a:r>
              <a:rPr lang="ko-KR" altLang="en-US" sz="1100" b="1" dirty="0"/>
              <a:t> 않는 모델 </a:t>
            </a:r>
            <a:endParaRPr lang="en-US" altLang="ko-KR" sz="1100" b="1" dirty="0"/>
          </a:p>
          <a:p>
            <a:endParaRPr lang="en-US" altLang="ko-KR" sz="1100" b="1" dirty="0"/>
          </a:p>
          <a:p>
            <a:r>
              <a:rPr lang="en-US" altLang="ko-KR" sz="1100" b="1" dirty="0"/>
              <a:t>1) </a:t>
            </a:r>
            <a:r>
              <a:rPr lang="ko-KR" altLang="en-US" sz="1100" b="1" dirty="0"/>
              <a:t>표준</a:t>
            </a:r>
            <a:r>
              <a:rPr lang="en-US" altLang="ko-KR" sz="1100" b="1" dirty="0"/>
              <a:t>4</a:t>
            </a:r>
            <a:r>
              <a:rPr lang="ko-KR" altLang="en-US" sz="1100" b="1" dirty="0"/>
              <a:t>세대는 </a:t>
            </a:r>
            <a:r>
              <a:rPr lang="en-US" altLang="ko-KR" sz="1100" b="1" dirty="0"/>
              <a:t>CARPLAY </a:t>
            </a:r>
            <a:r>
              <a:rPr lang="ko-KR" altLang="en-US" sz="1100" b="1" dirty="0"/>
              <a:t>버튼을 눌러야만 동작 </a:t>
            </a:r>
            <a:endParaRPr lang="en-US" altLang="ko-KR" sz="1100" b="1" dirty="0"/>
          </a:p>
          <a:p>
            <a:r>
              <a:rPr lang="en-US" altLang="ko-KR" sz="1100" b="1" dirty="0"/>
              <a:t>2) 5</a:t>
            </a:r>
            <a:r>
              <a:rPr lang="ko-KR" altLang="en-US" sz="1100" b="1" dirty="0"/>
              <a:t>세대 </a:t>
            </a:r>
            <a:r>
              <a:rPr lang="ko-KR" altLang="en-US" sz="1100" b="1" dirty="0" err="1"/>
              <a:t>내비중</a:t>
            </a:r>
            <a:r>
              <a:rPr lang="ko-KR" altLang="en-US" sz="1100" b="1" dirty="0"/>
              <a:t> 버전이 낮은 모델은 업그레이드를 해줘야 </a:t>
            </a:r>
            <a:endParaRPr lang="en-US" altLang="ko-KR" sz="1100" b="1" dirty="0"/>
          </a:p>
          <a:p>
            <a:r>
              <a:rPr lang="en-US" altLang="ko-KR" sz="1100" b="1" dirty="0"/>
              <a:t>     CAST </a:t>
            </a:r>
            <a:r>
              <a:rPr lang="ko-KR" altLang="en-US" sz="1100" b="1" dirty="0" err="1"/>
              <a:t>자동화면</a:t>
            </a:r>
            <a:r>
              <a:rPr lang="ko-KR" altLang="en-US" sz="1100" b="1" dirty="0"/>
              <a:t> 보임</a:t>
            </a:r>
            <a:endParaRPr lang="en-US" altLang="ko-KR" sz="1100" b="1" dirty="0"/>
          </a:p>
          <a:p>
            <a:r>
              <a:rPr lang="en-US" altLang="ko-KR" sz="1100" b="1" dirty="0"/>
              <a:t>    - </a:t>
            </a:r>
            <a:r>
              <a:rPr lang="ko-KR" altLang="en-US" sz="1100" b="1" dirty="0"/>
              <a:t>일부 업데이트는 중간업데이트를 </a:t>
            </a:r>
            <a:r>
              <a:rPr lang="ko-KR" altLang="en-US" sz="1100" b="1" dirty="0" err="1"/>
              <a:t>해줘야하는</a:t>
            </a:r>
            <a:r>
              <a:rPr lang="ko-KR" altLang="en-US" sz="1100" b="1" dirty="0"/>
              <a:t> 함 </a:t>
            </a:r>
            <a:endParaRPr lang="en-US" altLang="ko-KR" sz="1100" b="1" dirty="0"/>
          </a:p>
          <a:p>
            <a:r>
              <a:rPr lang="en-US" altLang="ko-KR" sz="1100" b="1" dirty="0"/>
              <a:t>  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5376" y="5382246"/>
            <a:ext cx="1836518" cy="111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94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3" y="-7679"/>
            <a:ext cx="9001479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CAST</a:t>
            </a:r>
            <a:r>
              <a:rPr lang="ko-KR" altLang="en-US" dirty="0"/>
              <a:t>를 사용할 수 있는 차종</a:t>
            </a:r>
            <a:r>
              <a:rPr lang="en-US" altLang="ko-KR" dirty="0"/>
              <a:t>-</a:t>
            </a:r>
            <a:r>
              <a:rPr lang="ko-KR" altLang="en-US" dirty="0"/>
              <a:t>특이 모델 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3" y="598997"/>
            <a:ext cx="8054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/>
              <a:t>밴츠모델</a:t>
            </a:r>
            <a:r>
              <a:rPr lang="ko-KR" altLang="en-US" sz="1400" b="1" dirty="0"/>
              <a:t> </a:t>
            </a:r>
            <a:r>
              <a:rPr lang="ko-KR" altLang="en-US" sz="1400" b="1" dirty="0" err="1"/>
              <a:t>전류문제로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Y-Cable</a:t>
            </a:r>
            <a:r>
              <a:rPr lang="ko-KR" altLang="en-US" sz="1400" b="1" dirty="0"/>
              <a:t>을 </a:t>
            </a:r>
            <a:r>
              <a:rPr lang="ko-KR" altLang="en-US" sz="1400" b="1" dirty="0" err="1"/>
              <a:t>사용권고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한국 </a:t>
            </a:r>
            <a:r>
              <a:rPr lang="en-US" altLang="ko-KR" sz="1400" b="1" dirty="0"/>
              <a:t>GM-</a:t>
            </a:r>
            <a:r>
              <a:rPr lang="ko-KR" altLang="en-US" sz="1400" b="1" dirty="0" err="1"/>
              <a:t>트랙스</a:t>
            </a:r>
            <a:r>
              <a:rPr lang="ko-KR" altLang="en-US" sz="1400" b="1" dirty="0"/>
              <a:t> 버전</a:t>
            </a:r>
            <a:r>
              <a:rPr lang="en-US" altLang="ko-KR" sz="1400" b="1" dirty="0"/>
              <a:t>release </a:t>
            </a:r>
            <a:r>
              <a:rPr lang="ko-KR" altLang="en-US" sz="1400" b="1" dirty="0"/>
              <a:t>후에 사용 권고 드립니다 </a:t>
            </a:r>
            <a:endParaRPr lang="en-US" altLang="ko-KR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3876" y="5760523"/>
            <a:ext cx="1664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한국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GM –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트랙스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0570" y="954363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밴츠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45061" y="6622993"/>
            <a:ext cx="55930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>
                <a:solidFill>
                  <a:schemeClr val="bg1"/>
                </a:solidFill>
              </a:rPr>
              <a:t>차량과 관련해서 이슈가 발생시 </a:t>
            </a:r>
            <a:r>
              <a:rPr lang="ko-KR" altLang="en-US" sz="1000" b="1" dirty="0" err="1">
                <a:solidFill>
                  <a:schemeClr val="bg1"/>
                </a:solidFill>
              </a:rPr>
              <a:t>카카오톡</a:t>
            </a:r>
            <a:r>
              <a:rPr lang="ko-KR" altLang="en-US" sz="1000" b="1" dirty="0">
                <a:solidFill>
                  <a:schemeClr val="bg1"/>
                </a:solidFill>
              </a:rPr>
              <a:t> </a:t>
            </a:r>
            <a:r>
              <a:rPr lang="en-US" altLang="ko-KR" sz="1000" b="1" dirty="0">
                <a:solidFill>
                  <a:schemeClr val="bg1"/>
                </a:solidFill>
              </a:rPr>
              <a:t>“</a:t>
            </a:r>
            <a:r>
              <a:rPr lang="ko-KR" altLang="en-US" sz="1000" b="1" dirty="0" err="1">
                <a:solidFill>
                  <a:schemeClr val="bg1"/>
                </a:solidFill>
              </a:rPr>
              <a:t>고객대응팀</a:t>
            </a:r>
            <a:r>
              <a:rPr lang="en-US" altLang="ko-KR" sz="1000" b="1" dirty="0">
                <a:solidFill>
                  <a:schemeClr val="bg1"/>
                </a:solidFill>
              </a:rPr>
              <a:t>“</a:t>
            </a:r>
            <a:r>
              <a:rPr lang="ko-KR" altLang="en-US" sz="1000" b="1" dirty="0">
                <a:solidFill>
                  <a:schemeClr val="bg1"/>
                </a:solidFill>
              </a:rPr>
              <a:t>을 통해서 문의 바랍니다</a:t>
            </a:r>
            <a:r>
              <a:rPr lang="en-US" altLang="ko-KR" sz="10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198" y="4881044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산타페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-MQ4</a:t>
            </a:r>
            <a:endParaRPr lang="en-US" altLang="ko-KR" sz="1200" b="1" dirty="0"/>
          </a:p>
        </p:txBody>
      </p:sp>
      <p:grpSp>
        <p:nvGrpSpPr>
          <p:cNvPr id="17" name="그룹 16"/>
          <p:cNvGrpSpPr/>
          <p:nvPr/>
        </p:nvGrpSpPr>
        <p:grpSpPr>
          <a:xfrm>
            <a:off x="413900" y="1302599"/>
            <a:ext cx="9491334" cy="2642475"/>
            <a:chOff x="192074" y="1585688"/>
            <a:chExt cx="10310323" cy="4898047"/>
          </a:xfrm>
        </p:grpSpPr>
        <p:sp>
          <p:nvSpPr>
            <p:cNvPr id="18" name="TextBox 17"/>
            <p:cNvSpPr txBox="1"/>
            <p:nvPr/>
          </p:nvSpPr>
          <p:spPr>
            <a:xfrm>
              <a:off x="364158" y="2130238"/>
              <a:ext cx="4046133" cy="110748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ko-KR" altLang="en-US" sz="900" b="1" dirty="0" err="1"/>
                <a:t>밴츠</a:t>
              </a:r>
              <a:r>
                <a:rPr lang="ko-KR" altLang="en-US" sz="900" b="1" dirty="0"/>
                <a:t> 일부자종에서 연결이 </a:t>
              </a:r>
              <a:r>
                <a:rPr lang="en-US" altLang="ko-KR" sz="900" b="1" dirty="0"/>
                <a:t>1~2</a:t>
              </a:r>
              <a:r>
                <a:rPr lang="ko-KR" altLang="en-US" sz="900" b="1" dirty="0"/>
                <a:t>초간 </a:t>
              </a:r>
              <a:endParaRPr lang="en-US" altLang="ko-KR" sz="900" b="1" dirty="0"/>
            </a:p>
            <a:p>
              <a:r>
                <a:rPr lang="ko-KR" altLang="en-US" sz="900" b="1" dirty="0"/>
                <a:t>끊겼다가 다시 연결되는 현상 발생 </a:t>
              </a:r>
              <a:endParaRPr lang="en-US" altLang="ko-KR" sz="900" b="1" dirty="0"/>
            </a:p>
            <a:p>
              <a:endParaRPr lang="ko-KR" altLang="en-US" sz="9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44414" y="4419597"/>
              <a:ext cx="4046133" cy="65146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. </a:t>
              </a:r>
            </a:p>
            <a:p>
              <a:endParaRPr lang="ko-KR" altLang="en-US" sz="900" b="1" dirty="0"/>
            </a:p>
          </p:txBody>
        </p:sp>
        <p:sp>
          <p:nvSpPr>
            <p:cNvPr id="20" name="오른쪽 화살표 19"/>
            <p:cNvSpPr/>
            <p:nvPr/>
          </p:nvSpPr>
          <p:spPr>
            <a:xfrm>
              <a:off x="4641304" y="3298065"/>
              <a:ext cx="186471" cy="767346"/>
            </a:xfrm>
            <a:prstGeom prst="rightArrow">
              <a:avLst>
                <a:gd name="adj1" fmla="val 50000"/>
                <a:gd name="adj2" fmla="val 5458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ko-KR" altLang="en-US" sz="1400"/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220142" y="1945459"/>
              <a:ext cx="4374429" cy="1635099"/>
            </a:xfrm>
            <a:prstGeom prst="round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ko-KR" altLang="en-US" sz="1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922163" y="1585688"/>
              <a:ext cx="3650947" cy="3597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r>
                <a:rPr lang="ko-KR" altLang="en-US" sz="1050" b="1" dirty="0" err="1">
                  <a:solidFill>
                    <a:schemeClr val="tx1"/>
                  </a:solidFill>
                  <a:latin typeface="맑은 고딕" panose="020B0503020000020004" pitchFamily="50" charset="-127"/>
                </a:rPr>
                <a:t>밴츠</a:t>
              </a:r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 관련 연결 자주 끊김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20142" y="1585688"/>
              <a:ext cx="702021" cy="3597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ko-KR" altLang="en-US" sz="1050" b="1" dirty="0">
                  <a:solidFill>
                    <a:schemeClr val="bg1"/>
                  </a:solidFill>
                  <a:latin typeface="맑은 고딕" panose="020B0503020000020004" pitchFamily="50" charset="-127"/>
                </a:rPr>
                <a:t>이슈</a:t>
              </a:r>
              <a:endParaRPr lang="ko-KR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6090" y="4366989"/>
              <a:ext cx="4046133" cy="179151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ko-KR" altLang="en-US" sz="900" b="1" dirty="0" err="1"/>
                <a:t>밴츠</a:t>
              </a:r>
              <a:r>
                <a:rPr lang="ko-KR" altLang="en-US" sz="900" b="1" dirty="0"/>
                <a:t> 오디오</a:t>
              </a:r>
              <a:r>
                <a:rPr lang="en-US" altLang="ko-KR" sz="900" b="1" dirty="0"/>
                <a:t>/</a:t>
              </a:r>
              <a:r>
                <a:rPr lang="ko-KR" altLang="en-US" sz="900" b="1" dirty="0"/>
                <a:t>네비게이션</a:t>
              </a:r>
              <a:r>
                <a:rPr lang="en-US" altLang="ko-KR" sz="900" b="1" dirty="0"/>
                <a:t>(AVN)  </a:t>
              </a:r>
              <a:r>
                <a:rPr lang="ko-KR" altLang="en-US" sz="900" b="1" dirty="0"/>
                <a:t>에서 </a:t>
              </a:r>
              <a:endParaRPr lang="en-US" altLang="ko-KR" sz="900" b="1" dirty="0"/>
            </a:p>
            <a:p>
              <a:r>
                <a:rPr lang="ko-KR" altLang="en-US" sz="900" b="1" dirty="0"/>
                <a:t>제공하는 전류가 부족하여 </a:t>
              </a:r>
              <a:endParaRPr lang="en-US" altLang="ko-KR" sz="900" b="1" dirty="0"/>
            </a:p>
            <a:p>
              <a:r>
                <a:rPr lang="ko-KR" altLang="en-US" sz="900" b="1" dirty="0"/>
                <a:t>전압이</a:t>
              </a:r>
              <a:r>
                <a:rPr lang="en-US" altLang="ko-KR" sz="900" b="1" dirty="0"/>
                <a:t> </a:t>
              </a:r>
              <a:r>
                <a:rPr lang="ko-KR" altLang="en-US" sz="900" b="1" dirty="0"/>
                <a:t>순간적으로 낮은 전압까지 떨어져 </a:t>
              </a:r>
              <a:endParaRPr lang="en-US" altLang="ko-KR" sz="900" b="1" dirty="0"/>
            </a:p>
            <a:p>
              <a:r>
                <a:rPr lang="ko-KR" altLang="en-US" sz="900" b="1" dirty="0"/>
                <a:t>문제가 발생함 </a:t>
              </a:r>
              <a:r>
                <a:rPr lang="en-US" altLang="ko-KR" sz="900" b="1" dirty="0"/>
                <a:t>(1~2</a:t>
              </a:r>
              <a:r>
                <a:rPr lang="ko-KR" altLang="en-US" sz="900" b="1" dirty="0" err="1"/>
                <a:t>초후에는</a:t>
              </a:r>
              <a:r>
                <a:rPr lang="ko-KR" altLang="en-US" sz="900" b="1" dirty="0"/>
                <a:t> 다시 정상</a:t>
              </a:r>
              <a:r>
                <a:rPr lang="en-US" altLang="ko-KR" sz="900" b="1" dirty="0"/>
                <a:t>) </a:t>
              </a:r>
              <a:endParaRPr lang="ko-KR" altLang="en-US" sz="900" b="1" dirty="0"/>
            </a:p>
            <a:p>
              <a:endParaRPr lang="ko-KR" altLang="en-US" sz="900" b="1" dirty="0"/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192074" y="4182210"/>
              <a:ext cx="4374429" cy="2199118"/>
            </a:xfrm>
            <a:prstGeom prst="round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ko-KR" altLang="en-US" sz="140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894095" y="3822439"/>
              <a:ext cx="3650947" cy="3597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전류 문제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92074" y="3822439"/>
              <a:ext cx="702021" cy="3597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ko-KR" altLang="en-US" sz="1050" b="1" dirty="0">
                  <a:solidFill>
                    <a:schemeClr val="bg1"/>
                  </a:solidFill>
                  <a:latin typeface="맑은 고딕" panose="020B0503020000020004" pitchFamily="50" charset="-127"/>
                </a:rPr>
                <a:t>원인 </a:t>
              </a:r>
              <a:endParaRPr lang="ko-KR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3163" y="5506322"/>
              <a:ext cx="4046133" cy="87947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※ CARLINKIT Pro</a:t>
              </a:r>
              <a:r>
                <a:rPr lang="ko-KR" altLang="en-US" sz="900" b="1" dirty="0"/>
                <a:t>의 경우도 </a:t>
              </a:r>
              <a:endParaRPr lang="en-US" altLang="ko-KR" sz="900" b="1" dirty="0"/>
            </a:p>
            <a:p>
              <a:r>
                <a:rPr lang="en-US" altLang="ko-KR" sz="900" b="1" dirty="0"/>
                <a:t>   Y-CABLE </a:t>
              </a:r>
              <a:r>
                <a:rPr lang="ko-KR" altLang="en-US" sz="900" b="1" dirty="0"/>
                <a:t>로 변경해서 해결 </a:t>
              </a:r>
              <a:endParaRPr lang="en-US" altLang="ko-KR" sz="900" b="1" dirty="0"/>
            </a:p>
            <a:p>
              <a:r>
                <a:rPr lang="en-US" altLang="ko-KR" sz="900" b="1" dirty="0"/>
                <a:t>    (</a:t>
              </a:r>
              <a:r>
                <a:rPr lang="ko-KR" altLang="en-US" sz="900" b="1" dirty="0" err="1"/>
                <a:t>밴츠</a:t>
              </a:r>
              <a:r>
                <a:rPr lang="ko-KR" altLang="en-US" sz="900" b="1" dirty="0"/>
                <a:t> 차량의 전류 문제</a:t>
              </a:r>
              <a:r>
                <a:rPr lang="en-US" altLang="ko-KR" sz="900" b="1" dirty="0"/>
                <a:t>) </a:t>
              </a:r>
              <a:endParaRPr lang="ko-KR" altLang="en-US" sz="9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91572" y="2022460"/>
              <a:ext cx="4046133" cy="42344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Y Cable</a:t>
              </a:r>
              <a:r>
                <a:rPr lang="ko-KR" altLang="en-US" sz="900" b="1" dirty="0"/>
                <a:t>을 사용하여 전원 추가 공급 </a:t>
              </a:r>
              <a:endParaRPr lang="en-US" altLang="ko-KR" sz="900" b="1" dirty="0"/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5010481" y="1945459"/>
              <a:ext cx="5194226" cy="1635099"/>
            </a:xfrm>
            <a:prstGeom prst="round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ko-KR" altLang="en-US" sz="1400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6029445" y="1585688"/>
              <a:ext cx="4175260" cy="3597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r>
                <a:rPr lang="en-US" altLang="ko-KR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Y_CABLE </a:t>
              </a:r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을 사용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722056" y="1585690"/>
              <a:ext cx="1307390" cy="34964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ko-KR" altLang="en-US" sz="1050" b="1" dirty="0">
                  <a:solidFill>
                    <a:schemeClr val="bg1"/>
                  </a:solidFill>
                  <a:latin typeface="맑은 고딕" panose="020B0503020000020004" pitchFamily="50" charset="-127"/>
                </a:rPr>
                <a:t>처리 </a:t>
              </a:r>
              <a:endParaRPr lang="ko-KR" altLang="en-US" sz="1050" b="1" dirty="0">
                <a:solidFill>
                  <a:schemeClr val="bg1"/>
                </a:solidFill>
              </a:endParaRP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33205" y="2180484"/>
              <a:ext cx="868481" cy="936758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7247917" y="3030278"/>
              <a:ext cx="2660835" cy="6514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※ </a:t>
              </a:r>
              <a:r>
                <a:rPr lang="ko-KR" altLang="en-US" sz="900" b="1" dirty="0" err="1"/>
                <a:t>쿠팡</a:t>
              </a:r>
              <a:r>
                <a:rPr lang="ko-KR" altLang="en-US" sz="900" b="1" dirty="0"/>
                <a:t> </a:t>
              </a:r>
              <a:r>
                <a:rPr lang="en-US" altLang="ko-KR" sz="900" b="1" dirty="0"/>
                <a:t>USB Y</a:t>
              </a:r>
              <a:r>
                <a:rPr lang="ko-KR" altLang="en-US" sz="900" b="1" dirty="0"/>
                <a:t>형 케이블</a:t>
              </a:r>
              <a:endParaRPr lang="en-US" altLang="ko-KR" sz="900" b="1" dirty="0"/>
            </a:p>
            <a:p>
              <a:r>
                <a:rPr lang="ko-KR" altLang="en-US" sz="900" b="1" dirty="0"/>
                <a:t> </a:t>
              </a:r>
              <a:r>
                <a:rPr lang="en-US" altLang="ko-KR" sz="900" b="1" dirty="0"/>
                <a:t>(</a:t>
              </a:r>
              <a:r>
                <a:rPr lang="ko-KR" altLang="en-US" sz="900" b="1" dirty="0"/>
                <a:t>전원추가공급</a:t>
              </a:r>
              <a:r>
                <a:rPr lang="en-US" altLang="ko-KR" sz="900" b="1" dirty="0"/>
                <a:t>) </a:t>
              </a:r>
            </a:p>
          </p:txBody>
        </p:sp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3400" y="2456037"/>
              <a:ext cx="864310" cy="922205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5283958" y="3267566"/>
              <a:ext cx="2660834" cy="42344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※ </a:t>
              </a:r>
              <a:r>
                <a:rPr lang="ko-KR" altLang="en-US" sz="900" b="1" dirty="0" err="1"/>
                <a:t>와글공급예정</a:t>
              </a:r>
              <a:r>
                <a:rPr lang="ko-KR" altLang="en-US" sz="900" b="1" dirty="0"/>
                <a:t> </a:t>
              </a:r>
              <a:endParaRPr lang="en-US" altLang="ko-KR" sz="9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10481" y="4214235"/>
              <a:ext cx="4046133" cy="65146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ko-KR" altLang="en-US" sz="900" b="1" dirty="0"/>
                <a:t>배터리등으로 충전하는 전류를 줄여 전류 </a:t>
              </a:r>
              <a:endParaRPr lang="en-US" altLang="ko-KR" sz="900" b="1" dirty="0"/>
            </a:p>
            <a:p>
              <a:r>
                <a:rPr lang="ko-KR" altLang="en-US" sz="900" b="1" dirty="0"/>
                <a:t>최대값을 줄여 줌 </a:t>
              </a:r>
              <a:endParaRPr lang="en-US" altLang="ko-KR" sz="900" b="1" dirty="0"/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4973601" y="4182209"/>
              <a:ext cx="5354647" cy="2301526"/>
            </a:xfrm>
            <a:prstGeom prst="roundRect">
              <a:avLst>
                <a:gd name="adj" fmla="val 8231"/>
              </a:avLst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ko-KR" altLang="en-US" sz="140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065065" y="3822438"/>
              <a:ext cx="4263182" cy="36733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설정</a:t>
              </a:r>
              <a:r>
                <a:rPr lang="en-US" altLang="ko-KR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/</a:t>
              </a:r>
              <a:r>
                <a:rPr lang="ko-KR" altLang="en-US" sz="1050" b="1" dirty="0" err="1">
                  <a:solidFill>
                    <a:schemeClr val="tx1"/>
                  </a:solidFill>
                  <a:latin typeface="맑은 고딕" panose="020B0503020000020004" pitchFamily="50" charset="-127"/>
                </a:rPr>
                <a:t>차량설정</a:t>
              </a:r>
              <a:r>
                <a:rPr lang="en-US" altLang="ko-KR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/</a:t>
              </a:r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충전전류</a:t>
              </a:r>
              <a:r>
                <a:rPr lang="en-US" altLang="ko-KR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(900mA)-&gt;600mA</a:t>
              </a:r>
              <a:r>
                <a:rPr lang="ko-KR" altLang="en-US" sz="1050" b="1" dirty="0">
                  <a:solidFill>
                    <a:schemeClr val="tx1"/>
                  </a:solidFill>
                  <a:latin typeface="맑은 고딕" panose="020B0503020000020004" pitchFamily="50" charset="-127"/>
                </a:rPr>
                <a:t> </a:t>
              </a:r>
              <a:endParaRPr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799452" y="3822439"/>
              <a:ext cx="1265614" cy="35977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ko-KR" altLang="en-US" sz="1050" b="1" dirty="0">
                  <a:solidFill>
                    <a:schemeClr val="bg1"/>
                  </a:solidFill>
                  <a:latin typeface="맑은 고딕" panose="020B0503020000020004" pitchFamily="50" charset="-127"/>
                </a:rPr>
                <a:t>완화방안 </a:t>
              </a:r>
              <a:endParaRPr lang="ko-KR" altLang="en-US" sz="1050" b="1" dirty="0">
                <a:solidFill>
                  <a:schemeClr val="bg1"/>
                </a:solidFill>
              </a:endParaRPr>
            </a:p>
          </p:txBody>
        </p:sp>
        <p:pic>
          <p:nvPicPr>
            <p:cNvPr id="42" name="그림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69557" y="4902612"/>
              <a:ext cx="2179289" cy="1306176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7374222" y="4948071"/>
              <a:ext cx="3128175" cy="133549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ko-KR" sz="900" b="1" dirty="0"/>
                <a:t>※ </a:t>
              </a:r>
              <a:r>
                <a:rPr lang="ko-KR" altLang="en-US" sz="900" b="1" dirty="0"/>
                <a:t>배터리를 </a:t>
              </a:r>
              <a:r>
                <a:rPr lang="en-US" altLang="ko-KR" sz="900" b="1" dirty="0"/>
                <a:t>80%</a:t>
              </a:r>
              <a:r>
                <a:rPr lang="ko-KR" altLang="en-US" sz="900" b="1" dirty="0"/>
                <a:t>가량충전하여도 해당 현상 </a:t>
              </a:r>
              <a:r>
                <a:rPr lang="ko-KR" altLang="en-US" sz="900" b="1" dirty="0" err="1"/>
                <a:t>줄어듬</a:t>
              </a:r>
              <a:endParaRPr lang="en-US" altLang="ko-KR" sz="900" b="1" dirty="0"/>
            </a:p>
            <a:p>
              <a:r>
                <a:rPr lang="en-US" altLang="ko-KR" sz="900" b="1" dirty="0"/>
                <a:t>※ </a:t>
              </a:r>
              <a:r>
                <a:rPr lang="ko-KR" altLang="en-US" sz="900" b="1" dirty="0" err="1"/>
                <a:t>해당설정은</a:t>
              </a:r>
              <a:r>
                <a:rPr lang="ko-KR" altLang="en-US" sz="900" b="1" dirty="0"/>
                <a:t> 증상을 </a:t>
              </a:r>
              <a:r>
                <a:rPr lang="ko-KR" altLang="en-US" sz="900" b="1" dirty="0" err="1"/>
                <a:t>완화용</a:t>
              </a:r>
              <a:r>
                <a:rPr lang="en-US" altLang="ko-KR" sz="900" b="1" dirty="0"/>
                <a:t>, Y Cable </a:t>
              </a:r>
              <a:r>
                <a:rPr lang="ko-KR" altLang="en-US" sz="900" b="1" dirty="0" err="1"/>
                <a:t>사용권장</a:t>
              </a:r>
              <a:r>
                <a:rPr lang="ko-KR" altLang="en-US" sz="900" b="1" dirty="0"/>
                <a:t> </a:t>
              </a:r>
              <a:endParaRPr lang="en-US" altLang="ko-KR" sz="900" b="1" dirty="0"/>
            </a:p>
            <a:p>
              <a:endParaRPr lang="en-US" altLang="ko-KR" sz="900" b="1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32461" y="4015795"/>
            <a:ext cx="4387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밴츠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터치않되는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부분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en-US" altLang="ko-KR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AIRTOUCH(</a:t>
            </a:r>
            <a:r>
              <a:rPr lang="ko-KR" altLang="en-US" sz="1200" b="1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인디웍</a:t>
            </a:r>
            <a:r>
              <a:rPr lang="en-US" altLang="ko-KR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</a:t>
            </a:r>
            <a:r>
              <a:rPr lang="ko-KR" altLang="en-US" sz="1200" b="1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연동가능</a:t>
            </a:r>
            <a:endParaRPr lang="en-US" altLang="ko-KR" sz="12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네이버에서 </a:t>
            </a:r>
            <a:r>
              <a:rPr lang="ko-KR" altLang="en-US" sz="1200" b="1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밴츠터치스크린으로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검색  </a:t>
            </a:r>
            <a:endParaRPr lang="en-US" altLang="ko-KR" sz="12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b="1" dirty="0">
                <a:latin typeface="맑은 고딕" panose="020B0503020000020004" pitchFamily="50" charset="-127"/>
              </a:rPr>
              <a:t>※ </a:t>
            </a:r>
            <a:r>
              <a:rPr lang="ko-KR" altLang="en-US" sz="1200" b="1" dirty="0" err="1">
                <a:latin typeface="맑은 고딕" panose="020B0503020000020004" pitchFamily="50" charset="-127"/>
              </a:rPr>
              <a:t>밴츠</a:t>
            </a:r>
            <a:r>
              <a:rPr lang="ko-KR" altLang="en-US" sz="1200" b="1" dirty="0">
                <a:latin typeface="맑은 고딕" panose="020B0503020000020004" pitchFamily="50" charset="-127"/>
              </a:rPr>
              <a:t> </a:t>
            </a:r>
            <a:r>
              <a:rPr lang="en-US" altLang="ko-KR" sz="1200" b="1" dirty="0">
                <a:latin typeface="맑은 고딕" panose="020B0503020000020004" pitchFamily="50" charset="-127"/>
              </a:rPr>
              <a:t>GLS 580 </a:t>
            </a:r>
            <a:r>
              <a:rPr lang="ko-KR" altLang="en-US" sz="1200" b="1" dirty="0">
                <a:latin typeface="맑은 고딕" panose="020B0503020000020004" pitchFamily="50" charset="-127"/>
              </a:rPr>
              <a:t>화면이 </a:t>
            </a:r>
            <a:r>
              <a:rPr lang="en-US" altLang="ko-KR" sz="1200" b="1" dirty="0">
                <a:latin typeface="맑은 고딕" panose="020B0503020000020004" pitchFamily="50" charset="-127"/>
              </a:rPr>
              <a:t>4:3</a:t>
            </a:r>
            <a:r>
              <a:rPr lang="ko-KR" altLang="en-US" sz="1200" b="1" dirty="0">
                <a:latin typeface="맑은 고딕" panose="020B0503020000020004" pitchFamily="50" charset="-127"/>
              </a:rPr>
              <a:t>으로 나오고 양쪽 </a:t>
            </a:r>
            <a:r>
              <a:rPr lang="ko-KR" altLang="en-US" sz="1200" b="1" dirty="0" err="1">
                <a:latin typeface="맑은 고딕" panose="020B0503020000020004" pitchFamily="50" charset="-127"/>
              </a:rPr>
              <a:t>화면지원</a:t>
            </a:r>
            <a:r>
              <a:rPr lang="ko-KR" altLang="en-US" sz="1200" b="1" dirty="0">
                <a:latin typeface="맑은 고딕" panose="020B0503020000020004" pitchFamily="50" charset="-127"/>
              </a:rPr>
              <a:t> </a:t>
            </a:r>
            <a:r>
              <a:rPr lang="ko-KR" altLang="en-US" sz="1200" b="1" dirty="0" err="1">
                <a:latin typeface="맑은 고딕" panose="020B0503020000020004" pitchFamily="50" charset="-127"/>
              </a:rPr>
              <a:t>않됨</a:t>
            </a:r>
            <a:r>
              <a:rPr lang="ko-KR" altLang="en-US" sz="1200" b="1" dirty="0">
                <a:latin typeface="맑은 고딕" panose="020B0503020000020004" pitchFamily="50" charset="-127"/>
              </a:rPr>
              <a:t> </a:t>
            </a:r>
            <a:endParaRPr lang="en-US" altLang="ko-KR" sz="1200" b="1" dirty="0">
              <a:latin typeface="맑은 고딕" panose="020B0503020000020004" pitchFamily="50" charset="-127"/>
            </a:endParaRPr>
          </a:p>
          <a:p>
            <a:r>
              <a:rPr lang="en-US" altLang="ko-KR" sz="1200" b="1" dirty="0">
                <a:latin typeface="맑은 고딕" panose="020B0503020000020004" pitchFamily="50" charset="-127"/>
              </a:rPr>
              <a:t>    - iPhone </a:t>
            </a:r>
            <a:r>
              <a:rPr lang="ko-KR" altLang="en-US" sz="1200" b="1" dirty="0">
                <a:latin typeface="맑은 고딕" panose="020B0503020000020004" pitchFamily="50" charset="-127"/>
              </a:rPr>
              <a:t>도 동일 </a:t>
            </a:r>
            <a:endParaRPr lang="en-US" altLang="ko-KR" sz="1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488237" y="6042337"/>
            <a:ext cx="39276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V1018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버젼이전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USIM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사용시 화면의 위치 틀어짐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버그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  <a:p>
            <a:r>
              <a:rPr lang="en-US" altLang="ko-KR" sz="1000" dirty="0"/>
              <a:t>(</a:t>
            </a:r>
            <a:r>
              <a:rPr lang="ko-KR" altLang="en-US" sz="1000" dirty="0"/>
              <a:t>처리</a:t>
            </a:r>
            <a:r>
              <a:rPr lang="en-US" altLang="ko-KR" sz="1000" dirty="0"/>
              <a:t>) </a:t>
            </a:r>
            <a:r>
              <a:rPr lang="ko-KR" altLang="en-US" sz="1000" b="1" dirty="0">
                <a:solidFill>
                  <a:srgbClr val="FF0000"/>
                </a:solidFill>
              </a:rPr>
              <a:t>버전 </a:t>
            </a:r>
            <a:r>
              <a:rPr lang="en-US" altLang="ko-KR" sz="1000" b="1" dirty="0">
                <a:solidFill>
                  <a:srgbClr val="FF0000"/>
                </a:solidFill>
              </a:rPr>
              <a:t>RELEASE </a:t>
            </a:r>
            <a:r>
              <a:rPr lang="ko-KR" altLang="en-US" sz="1000" b="1" dirty="0">
                <a:solidFill>
                  <a:srgbClr val="FF0000"/>
                </a:solidFill>
              </a:rPr>
              <a:t>후 사용 권고 </a:t>
            </a:r>
            <a:r>
              <a:rPr lang="en-US" altLang="ko-KR" sz="1000" b="1" dirty="0">
                <a:solidFill>
                  <a:srgbClr val="FF0000"/>
                </a:solidFill>
              </a:rPr>
              <a:t>(V1225) 2024.01.16 Release </a:t>
            </a:r>
          </a:p>
          <a:p>
            <a:endParaRPr lang="en-US" altLang="ko-KR" sz="1000" dirty="0"/>
          </a:p>
        </p:txBody>
      </p:sp>
      <p:sp>
        <p:nvSpPr>
          <p:cNvPr id="46" name="TextBox 45"/>
          <p:cNvSpPr txBox="1"/>
          <p:nvPr/>
        </p:nvSpPr>
        <p:spPr>
          <a:xfrm>
            <a:off x="488237" y="5185893"/>
            <a:ext cx="4044697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차량의 음성인식버튼 누를 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차량의 화면으로 변경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해당이슈는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차량의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5W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세대의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AVN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에서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해당기능을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실행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=&gt;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수정할수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없는 영역으로 확인됨 </a:t>
            </a:r>
            <a:endParaRPr lang="en-US" altLang="ko-KR" sz="1050" dirty="0"/>
          </a:p>
        </p:txBody>
      </p:sp>
      <p:sp>
        <p:nvSpPr>
          <p:cNvPr id="47" name="TextBox 46"/>
          <p:cNvSpPr txBox="1"/>
          <p:nvPr/>
        </p:nvSpPr>
        <p:spPr>
          <a:xfrm>
            <a:off x="5292438" y="4908894"/>
            <a:ext cx="2605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GV70-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전체화면이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않되는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모델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: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팰리쉐이드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517415" y="5358312"/>
            <a:ext cx="391004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전체화면으로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CAST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 나오지 않음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해당이슈는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차량의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5W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세대의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AVN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에서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변경불가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부분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=&gt;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설정등으로</a:t>
            </a:r>
            <a:r>
              <a:rPr lang="ko-KR" altLang="en-US" sz="1050">
                <a:latin typeface="맑은 고딕" panose="020B0503020000020004" pitchFamily="50" charset="-127"/>
                <a:ea typeface="맑은 고딕" panose="020B0503020000020004" pitchFamily="50" charset="-127"/>
              </a:rPr>
              <a:t> 변경이 불가능한 부분으로 확인 </a:t>
            </a:r>
            <a:endParaRPr lang="en-US" altLang="ko-KR" sz="105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8576" y="5987573"/>
            <a:ext cx="1700169" cy="59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8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3" y="-7679"/>
            <a:ext cx="9001479" cy="559594"/>
          </a:xfrm>
        </p:spPr>
        <p:txBody>
          <a:bodyPr>
            <a:normAutofit/>
          </a:bodyPr>
          <a:lstStyle/>
          <a:p>
            <a:r>
              <a:rPr lang="en-US" altLang="ko-KR" dirty="0"/>
              <a:t>CAST</a:t>
            </a:r>
            <a:r>
              <a:rPr lang="ko-KR" altLang="en-US" dirty="0"/>
              <a:t>를 사용할 수 있는 차종</a:t>
            </a:r>
            <a:r>
              <a:rPr lang="en-US" altLang="ko-KR" dirty="0"/>
              <a:t>-</a:t>
            </a:r>
            <a:r>
              <a:rPr lang="ko-KR" altLang="en-US" dirty="0"/>
              <a:t>특이 모델</a:t>
            </a:r>
            <a:r>
              <a:rPr lang="en-US" altLang="ko-KR" dirty="0"/>
              <a:t>-② </a:t>
            </a:r>
            <a:r>
              <a:rPr lang="ko-KR" altLang="en-US" dirty="0"/>
              <a:t> 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3" y="598997"/>
            <a:ext cx="5522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GV80, G80,GV70</a:t>
            </a:r>
            <a:r>
              <a:rPr lang="ko-KR" altLang="en-US" sz="1400" b="1" dirty="0"/>
              <a:t>등 최신 </a:t>
            </a:r>
            <a:r>
              <a:rPr lang="en-US" altLang="ko-KR" sz="1400" b="1" dirty="0"/>
              <a:t>AVN </a:t>
            </a:r>
            <a:r>
              <a:rPr lang="ko-KR" altLang="en-US" sz="1400" b="1" dirty="0"/>
              <a:t>버전에서 동작하지 않은 이슈 발생 </a:t>
            </a:r>
            <a:endParaRPr lang="en-US" altLang="ko-KR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4986" y="3910587"/>
            <a:ext cx="1664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한국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GM –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트랙스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0570" y="954363"/>
            <a:ext cx="3882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GV80, G80, GV70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차종 연결이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않되는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차종 있음  </a:t>
            </a:r>
            <a:endParaRPr lang="en-US" altLang="ko-KR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45061" y="6622993"/>
            <a:ext cx="55930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>
                <a:solidFill>
                  <a:schemeClr val="bg1"/>
                </a:solidFill>
              </a:rPr>
              <a:t>차량과 관련해서 이슈가 발생시 </a:t>
            </a:r>
            <a:r>
              <a:rPr lang="ko-KR" altLang="en-US" sz="1000" b="1" dirty="0" err="1">
                <a:solidFill>
                  <a:schemeClr val="bg1"/>
                </a:solidFill>
              </a:rPr>
              <a:t>카카오톡</a:t>
            </a:r>
            <a:r>
              <a:rPr lang="ko-KR" altLang="en-US" sz="1000" b="1" dirty="0">
                <a:solidFill>
                  <a:schemeClr val="bg1"/>
                </a:solidFill>
              </a:rPr>
              <a:t> </a:t>
            </a:r>
            <a:r>
              <a:rPr lang="en-US" altLang="ko-KR" sz="1000" b="1" dirty="0">
                <a:solidFill>
                  <a:schemeClr val="bg1"/>
                </a:solidFill>
              </a:rPr>
              <a:t>“</a:t>
            </a:r>
            <a:r>
              <a:rPr lang="ko-KR" altLang="en-US" sz="1000" b="1" dirty="0" err="1">
                <a:solidFill>
                  <a:schemeClr val="bg1"/>
                </a:solidFill>
              </a:rPr>
              <a:t>고객대응팀</a:t>
            </a:r>
            <a:r>
              <a:rPr lang="en-US" altLang="ko-KR" sz="1000" b="1" dirty="0">
                <a:solidFill>
                  <a:schemeClr val="bg1"/>
                </a:solidFill>
              </a:rPr>
              <a:t>“</a:t>
            </a:r>
            <a:r>
              <a:rPr lang="ko-KR" altLang="en-US" sz="1000" b="1" dirty="0">
                <a:solidFill>
                  <a:schemeClr val="bg1"/>
                </a:solidFill>
              </a:rPr>
              <a:t>을 통해서 문의 바랍니다</a:t>
            </a:r>
            <a:r>
              <a:rPr lang="en-US" altLang="ko-KR" sz="10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1606" y="2813456"/>
            <a:ext cx="3321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QM6 –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세로화면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넷플릭스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풀화면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짤림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359347" y="4192401"/>
            <a:ext cx="39276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V1018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버젼이전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USIM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사용시 화면의 위치 틀어짐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버그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  <a:p>
            <a:r>
              <a:rPr lang="en-US" altLang="ko-KR" sz="1000" dirty="0"/>
              <a:t>(</a:t>
            </a:r>
            <a:r>
              <a:rPr lang="ko-KR" altLang="en-US" sz="1000" dirty="0"/>
              <a:t>처리</a:t>
            </a:r>
            <a:r>
              <a:rPr lang="en-US" altLang="ko-KR" sz="1000" dirty="0"/>
              <a:t>) </a:t>
            </a:r>
            <a:r>
              <a:rPr lang="ko-KR" altLang="en-US" sz="1000" b="1" dirty="0">
                <a:solidFill>
                  <a:srgbClr val="FF0000"/>
                </a:solidFill>
              </a:rPr>
              <a:t>버전 </a:t>
            </a:r>
            <a:r>
              <a:rPr lang="en-US" altLang="ko-KR" sz="1000" b="1" dirty="0">
                <a:solidFill>
                  <a:srgbClr val="FF0000"/>
                </a:solidFill>
              </a:rPr>
              <a:t>RELEASE </a:t>
            </a:r>
            <a:r>
              <a:rPr lang="ko-KR" altLang="en-US" sz="1000" b="1" dirty="0">
                <a:solidFill>
                  <a:srgbClr val="FF0000"/>
                </a:solidFill>
              </a:rPr>
              <a:t>후 사용 권고 </a:t>
            </a:r>
            <a:r>
              <a:rPr lang="en-US" altLang="ko-KR" sz="1000" b="1" dirty="0">
                <a:solidFill>
                  <a:srgbClr val="FF0000"/>
                </a:solidFill>
              </a:rPr>
              <a:t>(V1225) 2024.01.16 Release </a:t>
            </a:r>
          </a:p>
          <a:p>
            <a:endParaRPr lang="en-US" altLang="ko-KR" sz="1000" dirty="0"/>
          </a:p>
        </p:txBody>
      </p:sp>
      <p:sp>
        <p:nvSpPr>
          <p:cNvPr id="49" name="TextBox 48"/>
          <p:cNvSpPr txBox="1"/>
          <p:nvPr/>
        </p:nvSpPr>
        <p:spPr>
          <a:xfrm>
            <a:off x="359347" y="1278951"/>
            <a:ext cx="523412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차량이 연결되지 않음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해당차량의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AVN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버전이 최신으로 변경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(2023.11.28)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후 해당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연결이 되지 않음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/>
              <a:t>(</a:t>
            </a:r>
            <a:r>
              <a:rPr lang="ko-KR" altLang="en-US" sz="1050" dirty="0"/>
              <a:t>처리</a:t>
            </a:r>
            <a:r>
              <a:rPr lang="en-US" altLang="ko-KR" sz="1050" dirty="0"/>
              <a:t>) </a:t>
            </a:r>
            <a:r>
              <a:rPr lang="ko-KR" altLang="en-US" sz="1050" dirty="0" err="1"/>
              <a:t>해당차량</a:t>
            </a:r>
            <a:r>
              <a:rPr lang="ko-KR" altLang="en-US" sz="1050" dirty="0"/>
              <a:t> 판매보류진행 또는 </a:t>
            </a:r>
            <a:endParaRPr lang="en-US" altLang="ko-KR" sz="1050" dirty="0"/>
          </a:p>
          <a:p>
            <a:r>
              <a:rPr lang="en-US" altLang="ko-KR" sz="1050" dirty="0"/>
              <a:t>         </a:t>
            </a:r>
            <a:r>
              <a:rPr lang="ko-KR" altLang="en-US" sz="1050" dirty="0"/>
              <a:t>차량연결방식을 </a:t>
            </a:r>
            <a:r>
              <a:rPr lang="ko-KR" altLang="en-US" sz="1050" dirty="0" err="1"/>
              <a:t>카플레이가</a:t>
            </a:r>
            <a:r>
              <a:rPr lang="ko-KR" altLang="en-US" sz="1050" dirty="0"/>
              <a:t> 아닌 안드로이드 오토로 변경해서 연결</a:t>
            </a:r>
            <a:endParaRPr lang="en-US" altLang="ko-KR" sz="1050" dirty="0"/>
          </a:p>
          <a:p>
            <a:r>
              <a:rPr lang="en-US" altLang="ko-KR" sz="1050" dirty="0"/>
              <a:t>         NOTE) </a:t>
            </a:r>
            <a:r>
              <a:rPr lang="ko-KR" altLang="en-US" sz="1050" dirty="0"/>
              <a:t>안드로이드 오토는 현재 버그가 있어 연결이 불안함 </a:t>
            </a:r>
            <a:r>
              <a:rPr lang="en-US" altLang="ko-KR" sz="1050" dirty="0"/>
              <a:t>V1225</a:t>
            </a:r>
            <a:r>
              <a:rPr lang="ko-KR" altLang="en-US" sz="1050" dirty="0"/>
              <a:t>이후 버전 </a:t>
            </a:r>
            <a:endParaRPr lang="en-US" altLang="ko-KR" sz="1050" dirty="0"/>
          </a:p>
          <a:p>
            <a:r>
              <a:rPr lang="en-US" altLang="ko-KR" sz="1050" dirty="0"/>
              <a:t>         </a:t>
            </a:r>
            <a:r>
              <a:rPr lang="ko-KR" altLang="en-US" sz="1050" dirty="0" err="1"/>
              <a:t>디버그되서</a:t>
            </a:r>
            <a:r>
              <a:rPr lang="ko-KR" altLang="en-US" sz="1050" dirty="0"/>
              <a:t> </a:t>
            </a:r>
            <a:r>
              <a:rPr lang="en-US" altLang="ko-KR" sz="1050" dirty="0"/>
              <a:t>RELEASE </a:t>
            </a:r>
            <a:r>
              <a:rPr lang="ko-KR" altLang="en-US" sz="1050" dirty="0"/>
              <a:t>예정 </a:t>
            </a:r>
            <a:endParaRPr lang="en-US" altLang="ko-KR" sz="1050" dirty="0"/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처리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해당버전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신속 처리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9297" y="3190687"/>
            <a:ext cx="29001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AVN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넷플릭스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풀화면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짤림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050" dirty="0"/>
              <a:t>(</a:t>
            </a:r>
            <a:r>
              <a:rPr lang="ko-KR" altLang="en-US" sz="1050" dirty="0"/>
              <a:t>확인</a:t>
            </a:r>
            <a:r>
              <a:rPr lang="en-US" altLang="ko-KR" sz="1050" dirty="0"/>
              <a:t>) </a:t>
            </a:r>
            <a:r>
              <a:rPr lang="ko-KR" altLang="en-US" sz="1050" dirty="0" err="1"/>
              <a:t>로그받아서</a:t>
            </a:r>
            <a:r>
              <a:rPr lang="ko-KR" altLang="en-US" sz="1050" dirty="0"/>
              <a:t> 처리 </a:t>
            </a:r>
            <a:endParaRPr lang="en-US" altLang="ko-KR" sz="1050" dirty="0"/>
          </a:p>
          <a:p>
            <a:r>
              <a:rPr lang="en-US" altLang="ko-KR" sz="1050" dirty="0"/>
              <a:t>(</a:t>
            </a:r>
            <a:r>
              <a:rPr lang="ko-KR" altLang="en-US" sz="1050" dirty="0"/>
              <a:t>처리</a:t>
            </a:r>
            <a:r>
              <a:rPr lang="en-US" altLang="ko-KR" sz="1050" dirty="0"/>
              <a:t>) </a:t>
            </a:r>
            <a:r>
              <a:rPr lang="ko-KR" altLang="en-US" sz="1050" dirty="0" err="1"/>
              <a:t>해당차량</a:t>
            </a:r>
            <a:r>
              <a:rPr lang="ko-KR" altLang="en-US" sz="1050" dirty="0"/>
              <a:t> </a:t>
            </a:r>
            <a:r>
              <a:rPr lang="ko-KR" altLang="en-US" sz="1050" dirty="0" err="1"/>
              <a:t>해당내용</a:t>
            </a:r>
            <a:r>
              <a:rPr lang="ko-KR" altLang="en-US" sz="1050" dirty="0"/>
              <a:t> 이슈 있음 고지  </a:t>
            </a:r>
            <a:endParaRPr lang="en-US" altLang="ko-KR" sz="1050" dirty="0"/>
          </a:p>
          <a:p>
            <a:endParaRPr lang="en-US" altLang="ko-KR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954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64" y="-10160"/>
            <a:ext cx="9099418" cy="559594"/>
          </a:xfrm>
        </p:spPr>
        <p:txBody>
          <a:bodyPr>
            <a:normAutofit/>
          </a:bodyPr>
          <a:lstStyle/>
          <a:p>
            <a:r>
              <a:rPr lang="ko-KR" altLang="en-US" dirty="0"/>
              <a:t>차량에 연결하기 </a:t>
            </a:r>
          </a:p>
        </p:txBody>
      </p:sp>
      <p:sp>
        <p:nvSpPr>
          <p:cNvPr id="21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FDC5B-DB83-4147-8740-46F4B63E1035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64" y="692696"/>
            <a:ext cx="8817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CAST</a:t>
            </a:r>
            <a:r>
              <a:rPr lang="ko-KR" altLang="en-US" sz="1400" b="1" dirty="0"/>
              <a:t>를 정면으로 </a:t>
            </a:r>
            <a:r>
              <a:rPr lang="ko-KR" altLang="en-US" sz="1400" b="1" dirty="0" err="1"/>
              <a:t>바라봤을떄</a:t>
            </a:r>
            <a:r>
              <a:rPr lang="ko-KR" altLang="en-US" sz="1400" b="1" dirty="0"/>
              <a:t> 왼쪽 </a:t>
            </a:r>
            <a:r>
              <a:rPr lang="en-US" altLang="ko-KR" sz="1400" b="1" dirty="0"/>
              <a:t>USB </a:t>
            </a:r>
            <a:r>
              <a:rPr lang="ko-KR" altLang="en-US" sz="1400" b="1" dirty="0"/>
              <a:t>에 연결하고 차량의 </a:t>
            </a:r>
            <a:r>
              <a:rPr lang="en-US" altLang="ko-KR" sz="1400" b="1" dirty="0"/>
              <a:t>USB</a:t>
            </a:r>
            <a:r>
              <a:rPr lang="ko-KR" altLang="en-US" sz="1400" b="1" dirty="0"/>
              <a:t>단자에 연결</a:t>
            </a:r>
            <a:endParaRPr lang="en-US" altLang="ko-KR" sz="1400" b="1" dirty="0"/>
          </a:p>
          <a:p>
            <a:r>
              <a:rPr lang="ko-KR" altLang="en-US" sz="1400" b="1" dirty="0"/>
              <a:t>차량의 </a:t>
            </a:r>
            <a:r>
              <a:rPr lang="en-US" altLang="ko-KR" sz="1400" b="1" dirty="0"/>
              <a:t>USB</a:t>
            </a:r>
            <a:r>
              <a:rPr lang="ko-KR" altLang="en-US" sz="1400" b="1" dirty="0"/>
              <a:t>중 </a:t>
            </a:r>
            <a:r>
              <a:rPr lang="ko-KR" altLang="en-US" sz="1400" b="1" dirty="0" err="1"/>
              <a:t>충전전용이</a:t>
            </a:r>
            <a:r>
              <a:rPr lang="ko-KR" altLang="en-US" sz="1400" b="1" dirty="0"/>
              <a:t> 아닌 </a:t>
            </a:r>
            <a:r>
              <a:rPr lang="en-US" altLang="ko-KR" sz="1400" b="1" dirty="0"/>
              <a:t>CARPLAY </a:t>
            </a:r>
            <a:r>
              <a:rPr lang="ko-KR" altLang="en-US" sz="1400" b="1" dirty="0"/>
              <a:t>가 동작하는 </a:t>
            </a:r>
            <a:r>
              <a:rPr lang="en-US" altLang="ko-KR" sz="1400" b="1" dirty="0"/>
              <a:t>USB </a:t>
            </a:r>
            <a:r>
              <a:rPr lang="ko-KR" altLang="en-US" sz="1400" b="1" dirty="0"/>
              <a:t>에 연결한다</a:t>
            </a:r>
            <a:r>
              <a:rPr lang="en-US" altLang="ko-KR" sz="1400" b="1" dirty="0"/>
              <a:t>. (</a:t>
            </a:r>
            <a:r>
              <a:rPr lang="ko-KR" altLang="en-US" sz="1400" b="1" dirty="0" err="1"/>
              <a:t>밴츠는</a:t>
            </a:r>
            <a:r>
              <a:rPr lang="ko-KR" altLang="en-US" sz="1400" b="1" dirty="0"/>
              <a:t> 휴대폰화면이 있는 모양</a:t>
            </a:r>
            <a:r>
              <a:rPr lang="en-US" altLang="ko-KR" sz="1400" b="1" dirty="0"/>
              <a:t>) 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5402590" y="1825813"/>
            <a:ext cx="2520280" cy="991600"/>
            <a:chOff x="272480" y="4129612"/>
            <a:chExt cx="1420629" cy="643237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480" y="4129612"/>
              <a:ext cx="1420629" cy="643237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459133" y="4240456"/>
              <a:ext cx="426133" cy="337766"/>
            </a:xfrm>
            <a:prstGeom prst="rect">
              <a:avLst/>
            </a:prstGeom>
            <a:noFill/>
            <a:ln w="317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641" y="3090488"/>
            <a:ext cx="2460229" cy="179085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5067004-680A-94B8-60DA-A690B1486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2" y="2080354"/>
            <a:ext cx="2665775" cy="90991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46527F61-7086-B263-46EB-D8BE2E0981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42" y="3789040"/>
            <a:ext cx="3005207" cy="23407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4C60F7-56F9-BE11-860D-B9B294883C56}"/>
              </a:ext>
            </a:extLst>
          </p:cNvPr>
          <p:cNvSpPr txBox="1"/>
          <p:nvPr/>
        </p:nvSpPr>
        <p:spPr>
          <a:xfrm>
            <a:off x="625127" y="1807769"/>
            <a:ext cx="1311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solidFill>
                  <a:srgbClr val="0000FF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차량연결 단자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EC130B-8600-82B0-93BB-135A49983E57}"/>
              </a:ext>
            </a:extLst>
          </p:cNvPr>
          <p:cNvSpPr txBox="1"/>
          <p:nvPr/>
        </p:nvSpPr>
        <p:spPr>
          <a:xfrm>
            <a:off x="2507044" y="2868245"/>
            <a:ext cx="2086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상단부</a:t>
            </a:r>
            <a:endParaRPr lang="en-US" altLang="ko-KR" sz="1600" dirty="0">
              <a:solidFill>
                <a:srgbClr val="FF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56487E-0DFC-215B-1D79-735B8CE81485}"/>
              </a:ext>
            </a:extLst>
          </p:cNvPr>
          <p:cNvSpPr txBox="1"/>
          <p:nvPr/>
        </p:nvSpPr>
        <p:spPr>
          <a:xfrm>
            <a:off x="650328" y="3536137"/>
            <a:ext cx="2086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전면부</a:t>
            </a:r>
            <a:endParaRPr lang="en-US" altLang="ko-KR" sz="1600" dirty="0">
              <a:solidFill>
                <a:srgbClr val="FF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1281082" y="3645024"/>
            <a:ext cx="431558" cy="44766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3609" y="5255084"/>
            <a:ext cx="2520279" cy="1119545"/>
          </a:xfrm>
          <a:prstGeom prst="rect">
            <a:avLst/>
          </a:prstGeom>
        </p:spPr>
      </p:pic>
      <p:sp>
        <p:nvSpPr>
          <p:cNvPr id="27" name="모서리가 둥근 직사각형 26"/>
          <p:cNvSpPr/>
          <p:nvPr/>
        </p:nvSpPr>
        <p:spPr>
          <a:xfrm>
            <a:off x="6446951" y="5814856"/>
            <a:ext cx="539815" cy="234137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695373" y="5544938"/>
            <a:ext cx="643322" cy="28891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402591" y="4960928"/>
            <a:ext cx="35365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USB-C port </a:t>
            </a:r>
            <a:r>
              <a:rPr lang="ko-KR" altLang="en-US" sz="1100" b="1" dirty="0"/>
              <a:t>에서 충전 단자자모양이 아닌 </a:t>
            </a:r>
            <a:r>
              <a:rPr lang="en-US" altLang="ko-KR" sz="1100" b="1" dirty="0"/>
              <a:t>USB </a:t>
            </a:r>
            <a:r>
              <a:rPr lang="ko-KR" altLang="en-US" sz="1100" b="1" dirty="0"/>
              <a:t>모양 </a:t>
            </a:r>
            <a:endParaRPr lang="en-US" altLang="ko-KR" sz="1100" b="1" dirty="0"/>
          </a:p>
        </p:txBody>
      </p:sp>
      <p:cxnSp>
        <p:nvCxnSpPr>
          <p:cNvPr id="30" name="직선 연결선 29"/>
          <p:cNvCxnSpPr/>
          <p:nvPr/>
        </p:nvCxnSpPr>
        <p:spPr>
          <a:xfrm flipV="1">
            <a:off x="6662730" y="2168966"/>
            <a:ext cx="396382" cy="399142"/>
          </a:xfrm>
          <a:prstGeom prst="line">
            <a:avLst/>
          </a:prstGeom>
          <a:ln w="28575">
            <a:solidFill>
              <a:srgbClr val="FC18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 flipV="1">
            <a:off x="6666382" y="5489220"/>
            <a:ext cx="306718" cy="232971"/>
          </a:xfrm>
          <a:prstGeom prst="line">
            <a:avLst/>
          </a:prstGeom>
          <a:ln w="28575">
            <a:solidFill>
              <a:srgbClr val="FC18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flipV="1">
            <a:off x="7181776" y="5544938"/>
            <a:ext cx="306718" cy="232971"/>
          </a:xfrm>
          <a:prstGeom prst="line">
            <a:avLst/>
          </a:prstGeom>
          <a:ln w="28575">
            <a:solidFill>
              <a:srgbClr val="FC18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84C60F7-56F9-BE11-860D-B9B294883C56}"/>
              </a:ext>
            </a:extLst>
          </p:cNvPr>
          <p:cNvSpPr txBox="1"/>
          <p:nvPr/>
        </p:nvSpPr>
        <p:spPr>
          <a:xfrm>
            <a:off x="1605388" y="1363699"/>
            <a:ext cx="165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◎ CAST 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4C60F7-56F9-BE11-860D-B9B294883C56}"/>
              </a:ext>
            </a:extLst>
          </p:cNvPr>
          <p:cNvSpPr txBox="1"/>
          <p:nvPr/>
        </p:nvSpPr>
        <p:spPr>
          <a:xfrm>
            <a:off x="5724099" y="1327522"/>
            <a:ext cx="165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◎ </a:t>
            </a:r>
            <a:r>
              <a:rPr lang="ko-KR" altLang="en-US" sz="14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차량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4C60F7-56F9-BE11-860D-B9B294883C56}"/>
              </a:ext>
            </a:extLst>
          </p:cNvPr>
          <p:cNvSpPr txBox="1"/>
          <p:nvPr/>
        </p:nvSpPr>
        <p:spPr>
          <a:xfrm>
            <a:off x="3852060" y="3259138"/>
            <a:ext cx="1655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USB –C to A 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84C60F7-56F9-BE11-860D-B9B294883C56}"/>
              </a:ext>
            </a:extLst>
          </p:cNvPr>
          <p:cNvSpPr txBox="1"/>
          <p:nvPr/>
        </p:nvSpPr>
        <p:spPr>
          <a:xfrm>
            <a:off x="3845670" y="5328706"/>
            <a:ext cx="1655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USB –C to C Cable 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제목 1"/>
          <p:cNvSpPr txBox="1">
            <a:spLocks/>
          </p:cNvSpPr>
          <p:nvPr/>
        </p:nvSpPr>
        <p:spPr>
          <a:xfrm>
            <a:off x="7329264" y="-20094"/>
            <a:ext cx="2331415" cy="559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dirty="0"/>
              <a:t>I. CAST </a:t>
            </a:r>
            <a:r>
              <a:rPr lang="ko-KR" altLang="en-US" dirty="0"/>
              <a:t>연결 </a:t>
            </a:r>
          </a:p>
        </p:txBody>
      </p:sp>
    </p:spTree>
    <p:extLst>
      <p:ext uri="{BB962C8B-B14F-4D97-AF65-F5344CB8AC3E}">
        <p14:creationId xmlns:p14="http://schemas.microsoft.com/office/powerpoint/2010/main" val="1877801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41629</TotalTime>
  <Words>5791</Words>
  <Application>Microsoft Office PowerPoint</Application>
  <PresentationFormat>A4 용지(210x297mm)</PresentationFormat>
  <Paragraphs>1082</Paragraphs>
  <Slides>45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54" baseType="lpstr">
      <vt:lpstr>G마켓 산스 Bold</vt:lpstr>
      <vt:lpstr>G마켓 산스 Light</vt:lpstr>
      <vt:lpstr>나눔스퀘어_ac</vt:lpstr>
      <vt:lpstr>나눔스퀘어_ac Bold</vt:lpstr>
      <vt:lpstr>나눔스퀘어_ac ExtraBold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 CAST 간단사용하기(SUMMARY)</vt:lpstr>
      <vt:lpstr>CAST 사용 </vt:lpstr>
      <vt:lpstr>CAST 란 ? </vt:lpstr>
      <vt:lpstr>CAST를 사용할 수 있는 차종 </vt:lpstr>
      <vt:lpstr>CAST를 사용할 수 있는 차종-특이 모델  </vt:lpstr>
      <vt:lpstr>CAST를 사용할 수 있는 차종-특이 모델-②   </vt:lpstr>
      <vt:lpstr>차량에 연결하기 </vt:lpstr>
      <vt:lpstr>PowerPoint 프레젠테이션</vt:lpstr>
      <vt:lpstr>차량설정 </vt:lpstr>
      <vt:lpstr>계정설정 </vt:lpstr>
      <vt:lpstr>계정설정 : 문제가 있을 때   </vt:lpstr>
      <vt:lpstr>인터넷 연결 ① 핫스팟 이용  </vt:lpstr>
      <vt:lpstr>인터넷 연결 ① 핫스팟 이용-안드로이드 모드 및 루틴    </vt:lpstr>
      <vt:lpstr>인터넷 연결 ② USIM 사용 </vt:lpstr>
      <vt:lpstr>USIM (SKT)</vt:lpstr>
      <vt:lpstr>USIM (KT)</vt:lpstr>
      <vt:lpstr>USIM (LG)</vt:lpstr>
      <vt:lpstr>Launcher </vt:lpstr>
      <vt:lpstr>플로팅 버튼 </vt:lpstr>
      <vt:lpstr>핸즈프리</vt:lpstr>
      <vt:lpstr>티맵 </vt:lpstr>
      <vt:lpstr>유튜브</vt:lpstr>
      <vt:lpstr>1. AS 현황 </vt:lpstr>
      <vt:lpstr>2. 문제발생시 </vt:lpstr>
      <vt:lpstr>2. 이슈 대처 Process </vt:lpstr>
      <vt:lpstr>3. 협의 사항 </vt:lpstr>
      <vt:lpstr>5. 기타 : 플로팅 버튼 눌려지지 않음 : 유튜브 – preminum 시 설정 오프</vt:lpstr>
      <vt:lpstr>[ 별첨 ] 기타  </vt:lpstr>
      <vt:lpstr>[ 별첨 ] 기타  </vt:lpstr>
      <vt:lpstr>CAST 상세</vt:lpstr>
      <vt:lpstr>  ARCHITECTURE</vt:lpstr>
      <vt:lpstr>CAST 특장점 별도 문서</vt:lpstr>
      <vt:lpstr>20231111_MAN_CAST_QnA manual Basic 자료_v5.1_USIM 가격변동</vt:lpstr>
      <vt:lpstr>업그레이드 </vt:lpstr>
      <vt:lpstr>대리점 운영 </vt:lpstr>
      <vt:lpstr>발주 </vt:lpstr>
      <vt:lpstr>코드 체계 </vt:lpstr>
      <vt:lpstr>영업전산 –로그인 </vt:lpstr>
      <vt:lpstr>영업전산 – 대리점 </vt:lpstr>
      <vt:lpstr>1. 회원가입 </vt:lpstr>
      <vt:lpstr>1. 회원가입 </vt:lpstr>
      <vt:lpstr>안내 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Seung Joon Lee</dc:creator>
  <cp:lastModifiedBy>kyung Duk Ko</cp:lastModifiedBy>
  <cp:revision>1979</cp:revision>
  <cp:lastPrinted>2023-11-23T04:07:02Z</cp:lastPrinted>
  <dcterms:created xsi:type="dcterms:W3CDTF">2014-02-20T14:59:34Z</dcterms:created>
  <dcterms:modified xsi:type="dcterms:W3CDTF">2024-02-08T03:00:00Z</dcterms:modified>
</cp:coreProperties>
</file>